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9" r:id="rId3"/>
  </p:sldMasterIdLst>
  <p:notesMasterIdLst>
    <p:notesMasterId r:id="rId57"/>
  </p:notesMasterIdLst>
  <p:sldIdLst>
    <p:sldId id="257" r:id="rId4"/>
    <p:sldId id="258" r:id="rId5"/>
    <p:sldId id="277" r:id="rId6"/>
    <p:sldId id="276" r:id="rId7"/>
    <p:sldId id="278" r:id="rId8"/>
    <p:sldId id="279" r:id="rId9"/>
    <p:sldId id="280" r:id="rId10"/>
    <p:sldId id="259" r:id="rId11"/>
    <p:sldId id="281" r:id="rId12"/>
    <p:sldId id="262" r:id="rId13"/>
    <p:sldId id="311" r:id="rId14"/>
    <p:sldId id="260" r:id="rId15"/>
    <p:sldId id="264" r:id="rId16"/>
    <p:sldId id="314" r:id="rId17"/>
    <p:sldId id="315" r:id="rId18"/>
    <p:sldId id="316" r:id="rId19"/>
    <p:sldId id="266" r:id="rId20"/>
    <p:sldId id="322" r:id="rId21"/>
    <p:sldId id="268" r:id="rId22"/>
    <p:sldId id="323" r:id="rId23"/>
    <p:sldId id="283" r:id="rId24"/>
    <p:sldId id="282" r:id="rId25"/>
    <p:sldId id="318" r:id="rId26"/>
    <p:sldId id="319" r:id="rId27"/>
    <p:sldId id="320" r:id="rId28"/>
    <p:sldId id="307" r:id="rId29"/>
    <p:sldId id="306" r:id="rId30"/>
    <p:sldId id="284" r:id="rId31"/>
    <p:sldId id="295" r:id="rId32"/>
    <p:sldId id="313" r:id="rId33"/>
    <p:sldId id="285" r:id="rId34"/>
    <p:sldId id="286" r:id="rId35"/>
    <p:sldId id="287" r:id="rId36"/>
    <p:sldId id="288" r:id="rId37"/>
    <p:sldId id="301" r:id="rId38"/>
    <p:sldId id="300" r:id="rId39"/>
    <p:sldId id="302" r:id="rId40"/>
    <p:sldId id="303" r:id="rId41"/>
    <p:sldId id="304" r:id="rId42"/>
    <p:sldId id="289" r:id="rId43"/>
    <p:sldId id="317" r:id="rId44"/>
    <p:sldId id="292" r:id="rId45"/>
    <p:sldId id="293" r:id="rId46"/>
    <p:sldId id="291" r:id="rId47"/>
    <p:sldId id="297" r:id="rId48"/>
    <p:sldId id="308" r:id="rId49"/>
    <p:sldId id="298" r:id="rId50"/>
    <p:sldId id="309" r:id="rId51"/>
    <p:sldId id="299" r:id="rId52"/>
    <p:sldId id="310" r:id="rId53"/>
    <p:sldId id="275" r:id="rId54"/>
    <p:sldId id="305" r:id="rId55"/>
    <p:sldId id="321" r:id="rId5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8843"/>
    <a:srgbClr val="11CD5D"/>
    <a:srgbClr val="FFC67F"/>
    <a:srgbClr val="8843F0"/>
    <a:srgbClr val="F9F9FC"/>
    <a:srgbClr val="FFD26E"/>
    <a:srgbClr val="43F088"/>
    <a:srgbClr val="F6A900"/>
    <a:srgbClr val="E8F4FD"/>
    <a:srgbClr val="D0EA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0942" autoAdjust="0"/>
  </p:normalViewPr>
  <p:slideViewPr>
    <p:cSldViewPr snapToGrid="0">
      <p:cViewPr varScale="1">
        <p:scale>
          <a:sx n="49" d="100"/>
          <a:sy n="49" d="100"/>
        </p:scale>
        <p:origin x="612"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presProps" Target="presProps.xml"/><Relationship Id="rId5" Type="http://schemas.openxmlformats.org/officeDocument/2006/relationships/slide" Target="slides/slide2.xml"/><Relationship Id="rId61" Type="http://schemas.openxmlformats.org/officeDocument/2006/relationships/tableStyles" Target="tableStyle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8" Type="http://schemas.openxmlformats.org/officeDocument/2006/relationships/slide" Target="slides/slide5.xml"/><Relationship Id="rId51" Type="http://schemas.openxmlformats.org/officeDocument/2006/relationships/slide" Target="slides/slide4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notesMaster" Target="notesMasters/notesMaster1.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9E4AB4-83F6-4F6E-9784-9825C2934831}" type="datetimeFigureOut">
              <a:rPr lang="en-US" smtClean="0"/>
              <a:t>7/1/2022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A283D1-1101-4703-932E-1275CAA028E4}" type="slidenum">
              <a:rPr lang="en-US" smtClean="0"/>
              <a:t>‹#›</a:t>
            </a:fld>
            <a:endParaRPr lang="en-US"/>
          </a:p>
        </p:txBody>
      </p:sp>
    </p:spTree>
    <p:extLst>
      <p:ext uri="{BB962C8B-B14F-4D97-AF65-F5344CB8AC3E}">
        <p14:creationId xmlns:p14="http://schemas.microsoft.com/office/powerpoint/2010/main" val="2140656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 everyone! Thank you for coming to my</a:t>
            </a:r>
            <a:r>
              <a:rPr lang="en-US" baseline="0" dirty="0" smtClean="0"/>
              <a:t> talk. My name is Mark Rieke and today I’ll be introducing </a:t>
            </a:r>
            <a:r>
              <a:rPr lang="en-US" baseline="0" dirty="0" err="1" smtClean="0"/>
              <a:t>workboots</a:t>
            </a:r>
            <a:r>
              <a:rPr lang="en-US" baseline="0" dirty="0" smtClean="0"/>
              <a:t>, which is a package for generating prediction intervals from a </a:t>
            </a:r>
            <a:r>
              <a:rPr lang="en-US" baseline="0" dirty="0" err="1" smtClean="0"/>
              <a:t>tidymodel</a:t>
            </a:r>
            <a:r>
              <a:rPr lang="en-US" baseline="0" dirty="0" smtClean="0"/>
              <a:t> workflow. </a:t>
            </a:r>
          </a:p>
          <a:p>
            <a:endParaRPr lang="en-US" baseline="0" dirty="0" smtClean="0"/>
          </a:p>
          <a:p>
            <a:r>
              <a:rPr lang="en-US" baseline="0" dirty="0" smtClean="0"/>
              <a:t>Before we get into that, I want to talk about tools!</a:t>
            </a:r>
          </a:p>
          <a:p>
            <a:endParaRPr lang="en-US" baseline="0" dirty="0" smtClean="0"/>
          </a:p>
          <a:p>
            <a:r>
              <a:rPr lang="en-US" baseline="0" dirty="0" smtClean="0"/>
              <a:t>I do a lot of home improvement projects, so I’ve seen a wide variety of *interesting* tools</a:t>
            </a:r>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1</a:t>
            </a:fld>
            <a:endParaRPr lang="en-US"/>
          </a:p>
        </p:txBody>
      </p:sp>
    </p:spTree>
    <p:extLst>
      <p:ext uri="{BB962C8B-B14F-4D97-AF65-F5344CB8AC3E}">
        <p14:creationId xmlns:p14="http://schemas.microsoft.com/office/powerpoint/2010/main" val="399166741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Number of bootstrap predictions to make</a:t>
            </a:r>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37</a:t>
            </a:fld>
            <a:endParaRPr lang="en-US"/>
          </a:p>
        </p:txBody>
      </p:sp>
    </p:spTree>
    <p:extLst>
      <p:ext uri="{BB962C8B-B14F-4D97-AF65-F5344CB8AC3E}">
        <p14:creationId xmlns:p14="http://schemas.microsoft.com/office/powerpoint/2010/main" val="13400976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Supply both our training data and new data in</a:t>
            </a:r>
            <a:r>
              <a:rPr lang="en-US" baseline="0" dirty="0" smtClean="0"/>
              <a:t> one step, since we’ll be fitting and predicting with one function call</a:t>
            </a:r>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38</a:t>
            </a:fld>
            <a:endParaRPr lang="en-US"/>
          </a:p>
        </p:txBody>
      </p:sp>
    </p:spTree>
    <p:extLst>
      <p:ext uri="{BB962C8B-B14F-4D97-AF65-F5344CB8AC3E}">
        <p14:creationId xmlns:p14="http://schemas.microsoft.com/office/powerpoint/2010/main" val="5392703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Supply both our training data and new data in</a:t>
            </a:r>
            <a:r>
              <a:rPr lang="en-US" baseline="0" dirty="0" smtClean="0"/>
              <a:t> one step, since we’ll be fitting and predicting with one function call</a:t>
            </a:r>
            <a:endParaRPr lang="en-US" dirty="0" smtClean="0"/>
          </a:p>
        </p:txBody>
      </p:sp>
      <p:sp>
        <p:nvSpPr>
          <p:cNvPr id="4" name="Slide Number Placeholder 3"/>
          <p:cNvSpPr>
            <a:spLocks noGrp="1"/>
          </p:cNvSpPr>
          <p:nvPr>
            <p:ph type="sldNum" sz="quarter" idx="10"/>
          </p:nvPr>
        </p:nvSpPr>
        <p:spPr/>
        <p:txBody>
          <a:bodyPr/>
          <a:lstStyle/>
          <a:p>
            <a:fld id="{D8A283D1-1101-4703-932E-1275CAA028E4}" type="slidenum">
              <a:rPr lang="en-US" smtClean="0"/>
              <a:t>39</a:t>
            </a:fld>
            <a:endParaRPr lang="en-US"/>
          </a:p>
        </p:txBody>
      </p:sp>
    </p:spTree>
    <p:extLst>
      <p:ext uri="{BB962C8B-B14F-4D97-AF65-F5344CB8AC3E}">
        <p14:creationId xmlns:p14="http://schemas.microsoft.com/office/powerpoint/2010/main" val="37140768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Returns a </a:t>
            </a:r>
            <a:r>
              <a:rPr lang="en-US" dirty="0" err="1" smtClean="0"/>
              <a:t>tibble</a:t>
            </a:r>
            <a:r>
              <a:rPr lang="en-US" baseline="0" dirty="0" smtClean="0"/>
              <a:t> with 2000 nested predictions for each observation. In this case, each row represents a penguin in the </a:t>
            </a:r>
            <a:r>
              <a:rPr lang="en-US" baseline="0" dirty="0" err="1" smtClean="0"/>
              <a:t>penguins_test</a:t>
            </a:r>
            <a:r>
              <a:rPr lang="en-US" baseline="0" dirty="0" smtClean="0"/>
              <a:t> dataset.</a:t>
            </a:r>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40</a:t>
            </a:fld>
            <a:endParaRPr lang="en-US"/>
          </a:p>
        </p:txBody>
      </p:sp>
    </p:spTree>
    <p:extLst>
      <p:ext uri="{BB962C8B-B14F-4D97-AF65-F5344CB8AC3E}">
        <p14:creationId xmlns:p14="http://schemas.microsoft.com/office/powerpoint/2010/main" val="35122547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Returns a </a:t>
            </a:r>
            <a:r>
              <a:rPr lang="en-US" dirty="0" err="1" smtClean="0"/>
              <a:t>tibble</a:t>
            </a:r>
            <a:r>
              <a:rPr lang="en-US" baseline="0" dirty="0" smtClean="0"/>
              <a:t> with 2000 nested predictions for each observation. In this case, each row represents a penguin in the </a:t>
            </a:r>
            <a:r>
              <a:rPr lang="en-US" baseline="0" dirty="0" err="1" smtClean="0"/>
              <a:t>penguins_test</a:t>
            </a:r>
            <a:r>
              <a:rPr lang="en-US" baseline="0" dirty="0" smtClean="0"/>
              <a:t> dataset.</a:t>
            </a:r>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41</a:t>
            </a:fld>
            <a:endParaRPr lang="en-US"/>
          </a:p>
        </p:txBody>
      </p:sp>
    </p:spTree>
    <p:extLst>
      <p:ext uri="{BB962C8B-B14F-4D97-AF65-F5344CB8AC3E}">
        <p14:creationId xmlns:p14="http://schemas.microsoft.com/office/powerpoint/2010/main" val="36781123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a:t>
            </a:r>
            <a:r>
              <a:rPr lang="en-US" baseline="0" dirty="0" smtClean="0"/>
              <a:t> default, </a:t>
            </a:r>
            <a:r>
              <a:rPr lang="en-US" baseline="0" dirty="0" err="1" smtClean="0"/>
              <a:t>predict_boots</a:t>
            </a:r>
            <a:r>
              <a:rPr lang="en-US" baseline="0" dirty="0" smtClean="0"/>
              <a:t>() will generate a prediction interval</a:t>
            </a:r>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43</a:t>
            </a:fld>
            <a:endParaRPr lang="en-US"/>
          </a:p>
        </p:txBody>
      </p:sp>
    </p:spTree>
    <p:extLst>
      <p:ext uri="{BB962C8B-B14F-4D97-AF65-F5344CB8AC3E}">
        <p14:creationId xmlns:p14="http://schemas.microsoft.com/office/powerpoint/2010/main" val="189554505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we can also generate </a:t>
            </a:r>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44</a:t>
            </a:fld>
            <a:endParaRPr lang="en-US"/>
          </a:p>
        </p:txBody>
      </p:sp>
    </p:spTree>
    <p:extLst>
      <p:ext uri="{BB962C8B-B14F-4D97-AF65-F5344CB8AC3E}">
        <p14:creationId xmlns:p14="http://schemas.microsoft.com/office/powerpoint/2010/main" val="22687598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45</a:t>
            </a:fld>
            <a:endParaRPr lang="en-US"/>
          </a:p>
        </p:txBody>
      </p:sp>
    </p:spTree>
    <p:extLst>
      <p:ext uri="{BB962C8B-B14F-4D97-AF65-F5344CB8AC3E}">
        <p14:creationId xmlns:p14="http://schemas.microsoft.com/office/powerpoint/2010/main" val="35776453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Uses</a:t>
            </a:r>
            <a:r>
              <a:rPr lang="en-US" baseline="0" dirty="0" smtClean="0"/>
              <a:t> the </a:t>
            </a:r>
            <a:r>
              <a:rPr lang="en-US" baseline="0" dirty="0" err="1" smtClean="0"/>
              <a:t>vip</a:t>
            </a:r>
            <a:r>
              <a:rPr lang="en-US" baseline="0" dirty="0" smtClean="0"/>
              <a:t> package under the hood to estimate model-specific importance. </a:t>
            </a:r>
          </a:p>
          <a:p>
            <a:r>
              <a:rPr lang="en-US" baseline="0" dirty="0" smtClean="0"/>
              <a:t>Some model types aren’t supported by </a:t>
            </a:r>
            <a:r>
              <a:rPr lang="en-US" baseline="0" dirty="0" err="1" smtClean="0"/>
              <a:t>vip</a:t>
            </a:r>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49</a:t>
            </a:fld>
            <a:endParaRPr lang="en-US"/>
          </a:p>
        </p:txBody>
      </p:sp>
    </p:spTree>
    <p:extLst>
      <p:ext uri="{BB962C8B-B14F-4D97-AF65-F5344CB8AC3E}">
        <p14:creationId xmlns:p14="http://schemas.microsoft.com/office/powerpoint/2010/main" val="945501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“Right tool for the right job”</a:t>
            </a:r>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7</a:t>
            </a:fld>
            <a:endParaRPr lang="en-US"/>
          </a:p>
        </p:txBody>
      </p:sp>
    </p:spTree>
    <p:extLst>
      <p:ext uri="{BB962C8B-B14F-4D97-AF65-F5344CB8AC3E}">
        <p14:creationId xmlns:p14="http://schemas.microsoft.com/office/powerpoint/2010/main" val="41062000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Senior consumer experience analyst for Memorial</a:t>
            </a:r>
            <a:r>
              <a:rPr lang="en-US" baseline="0" dirty="0" smtClean="0"/>
              <a:t> Hermann Health System</a:t>
            </a:r>
          </a:p>
          <a:p>
            <a:pPr marL="171450" indent="-171450">
              <a:buFont typeface="Arial" panose="020B0604020202020204" pitchFamily="34" charset="0"/>
              <a:buChar char="•"/>
            </a:pPr>
            <a:r>
              <a:rPr lang="en-US" dirty="0" smtClean="0"/>
              <a:t>Large hospital</a:t>
            </a:r>
            <a:r>
              <a:rPr lang="en-US" baseline="0" dirty="0" smtClean="0"/>
              <a:t> system in Houston </a:t>
            </a:r>
          </a:p>
          <a:p>
            <a:pPr marL="628650" lvl="1" indent="-171450">
              <a:buFont typeface="Arial" panose="020B0604020202020204" pitchFamily="34" charset="0"/>
              <a:buChar char="•"/>
            </a:pPr>
            <a:r>
              <a:rPr lang="en-US" baseline="0" dirty="0" smtClean="0"/>
              <a:t>17 hospitals (11 acute-care)</a:t>
            </a:r>
          </a:p>
          <a:p>
            <a:pPr marL="628650" lvl="1" indent="-171450">
              <a:buFont typeface="Arial" panose="020B0604020202020204" pitchFamily="34" charset="0"/>
              <a:buChar char="•"/>
            </a:pPr>
            <a:r>
              <a:rPr lang="en-US" baseline="0" dirty="0" smtClean="0"/>
              <a:t>Hundreds of clinics</a:t>
            </a:r>
          </a:p>
          <a:p>
            <a:pPr marL="628650" lvl="1" indent="-171450">
              <a:buFont typeface="Arial" panose="020B0604020202020204" pitchFamily="34" charset="0"/>
              <a:buChar char="•"/>
            </a:pPr>
            <a:r>
              <a:rPr lang="en-US" baseline="0" dirty="0" smtClean="0"/>
              <a:t>Around 30,000 employees</a:t>
            </a:r>
          </a:p>
          <a:p>
            <a:pPr marL="171450" lvl="0" indent="-171450">
              <a:buFont typeface="Arial" panose="020B0604020202020204" pitchFamily="34" charset="0"/>
              <a:buChar char="•"/>
            </a:pPr>
            <a:r>
              <a:rPr lang="en-US" baseline="0" dirty="0" smtClean="0"/>
              <a:t>Small but mighty team of 4 – thankful that they’re holding down the fort</a:t>
            </a:r>
          </a:p>
          <a:p>
            <a:pPr marL="171450" lvl="0" indent="-171450">
              <a:buFont typeface="Arial" panose="020B0604020202020204" pitchFamily="34" charset="0"/>
              <a:buChar char="•"/>
            </a:pPr>
            <a:r>
              <a:rPr lang="en-US" baseline="0" dirty="0" smtClean="0"/>
              <a:t>Work with patient satisfaction surveys</a:t>
            </a:r>
          </a:p>
        </p:txBody>
      </p:sp>
      <p:sp>
        <p:nvSpPr>
          <p:cNvPr id="4" name="Slide Number Placeholder 3"/>
          <p:cNvSpPr>
            <a:spLocks noGrp="1"/>
          </p:cNvSpPr>
          <p:nvPr>
            <p:ph type="sldNum" sz="quarter" idx="10"/>
          </p:nvPr>
        </p:nvSpPr>
        <p:spPr/>
        <p:txBody>
          <a:bodyPr/>
          <a:lstStyle/>
          <a:p>
            <a:fld id="{D8A283D1-1101-4703-932E-1275CAA028E4}" type="slidenum">
              <a:rPr lang="en-US" smtClean="0"/>
              <a:t>12</a:t>
            </a:fld>
            <a:endParaRPr lang="en-US"/>
          </a:p>
        </p:txBody>
      </p:sp>
    </p:spTree>
    <p:extLst>
      <p:ext uri="{BB962C8B-B14F-4D97-AF65-F5344CB8AC3E}">
        <p14:creationId xmlns:p14="http://schemas.microsoft.com/office/powerpoint/2010/main" val="3710981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smtClean="0"/>
              <a:t>Senior consumer experience analyst for Memorial</a:t>
            </a:r>
            <a:r>
              <a:rPr lang="en-US" baseline="0" dirty="0" smtClean="0"/>
              <a:t> Hermann Health System</a:t>
            </a:r>
          </a:p>
          <a:p>
            <a:pPr marL="171450" indent="-171450">
              <a:buFont typeface="Arial" panose="020B0604020202020204" pitchFamily="34" charset="0"/>
              <a:buChar char="•"/>
            </a:pPr>
            <a:r>
              <a:rPr lang="en-US" dirty="0" smtClean="0"/>
              <a:t>Large hospital</a:t>
            </a:r>
            <a:r>
              <a:rPr lang="en-US" baseline="0" dirty="0" smtClean="0"/>
              <a:t> system in Houston </a:t>
            </a:r>
          </a:p>
          <a:p>
            <a:pPr marL="628650" lvl="1" indent="-171450">
              <a:buFont typeface="Arial" panose="020B0604020202020204" pitchFamily="34" charset="0"/>
              <a:buChar char="•"/>
            </a:pPr>
            <a:r>
              <a:rPr lang="en-US" baseline="0" dirty="0" smtClean="0"/>
              <a:t>17 hospitals (11 acute-care)</a:t>
            </a:r>
          </a:p>
          <a:p>
            <a:pPr marL="628650" lvl="1" indent="-171450">
              <a:buFont typeface="Arial" panose="020B0604020202020204" pitchFamily="34" charset="0"/>
              <a:buChar char="•"/>
            </a:pPr>
            <a:r>
              <a:rPr lang="en-US" baseline="0" dirty="0" smtClean="0"/>
              <a:t>Hundreds of clinics</a:t>
            </a:r>
          </a:p>
          <a:p>
            <a:pPr marL="628650" lvl="1" indent="-171450">
              <a:buFont typeface="Arial" panose="020B0604020202020204" pitchFamily="34" charset="0"/>
              <a:buChar char="•"/>
            </a:pPr>
            <a:r>
              <a:rPr lang="en-US" baseline="0" dirty="0" smtClean="0"/>
              <a:t>Around 30,000 employees</a:t>
            </a:r>
          </a:p>
          <a:p>
            <a:pPr marL="171450" lvl="0" indent="-171450">
              <a:buFont typeface="Arial" panose="020B0604020202020204" pitchFamily="34" charset="0"/>
              <a:buChar char="•"/>
            </a:pPr>
            <a:r>
              <a:rPr lang="en-US" baseline="0" dirty="0" smtClean="0"/>
              <a:t>Small but mighty team of 4 – thankful that they’re holding down the fort</a:t>
            </a:r>
          </a:p>
          <a:p>
            <a:pPr marL="171450" lvl="0" indent="-171450">
              <a:buFont typeface="Arial" panose="020B0604020202020204" pitchFamily="34" charset="0"/>
              <a:buChar char="•"/>
            </a:pPr>
            <a:r>
              <a:rPr lang="en-US" baseline="0" dirty="0" smtClean="0"/>
              <a:t>Work with patient satisfaction surveys</a:t>
            </a:r>
          </a:p>
        </p:txBody>
      </p:sp>
      <p:sp>
        <p:nvSpPr>
          <p:cNvPr id="4" name="Slide Number Placeholder 3"/>
          <p:cNvSpPr>
            <a:spLocks noGrp="1"/>
          </p:cNvSpPr>
          <p:nvPr>
            <p:ph type="sldNum" sz="quarter" idx="10"/>
          </p:nvPr>
        </p:nvSpPr>
        <p:spPr/>
        <p:txBody>
          <a:bodyPr/>
          <a:lstStyle/>
          <a:p>
            <a:fld id="{D8A283D1-1101-4703-932E-1275CAA028E4}" type="slidenum">
              <a:rPr lang="en-US" smtClean="0"/>
              <a:t>18</a:t>
            </a:fld>
            <a:endParaRPr lang="en-US"/>
          </a:p>
        </p:txBody>
      </p:sp>
    </p:spTree>
    <p:extLst>
      <p:ext uri="{BB962C8B-B14F-4D97-AF65-F5344CB8AC3E}">
        <p14:creationId xmlns:p14="http://schemas.microsoft.com/office/powerpoint/2010/main" val="25350317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Slide I totally stole from Julia </a:t>
            </a:r>
            <a:r>
              <a:rPr lang="en-US" dirty="0" err="1" smtClean="0"/>
              <a:t>Silge</a:t>
            </a:r>
            <a:r>
              <a:rPr lang="en-US" dirty="0" smtClean="0"/>
              <a:t>!</a:t>
            </a:r>
          </a:p>
          <a:p>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23</a:t>
            </a:fld>
            <a:endParaRPr lang="en-US"/>
          </a:p>
        </p:txBody>
      </p:sp>
    </p:spTree>
    <p:extLst>
      <p:ext uri="{BB962C8B-B14F-4D97-AF65-F5344CB8AC3E}">
        <p14:creationId xmlns:p14="http://schemas.microsoft.com/office/powerpoint/2010/main" val="1015203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Slide I totally stole from Julia </a:t>
            </a:r>
            <a:r>
              <a:rPr lang="en-US" dirty="0" err="1" smtClean="0"/>
              <a:t>Silge</a:t>
            </a:r>
            <a:r>
              <a:rPr lang="en-US" dirty="0" smtClean="0"/>
              <a:t>!</a:t>
            </a:r>
          </a:p>
          <a:p>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24</a:t>
            </a:fld>
            <a:endParaRPr lang="en-US"/>
          </a:p>
        </p:txBody>
      </p:sp>
    </p:spTree>
    <p:extLst>
      <p:ext uri="{BB962C8B-B14F-4D97-AF65-F5344CB8AC3E}">
        <p14:creationId xmlns:p14="http://schemas.microsoft.com/office/powerpoint/2010/main" val="1345819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25</a:t>
            </a:fld>
            <a:endParaRPr lang="en-US"/>
          </a:p>
        </p:txBody>
      </p:sp>
    </p:spTree>
    <p:extLst>
      <p:ext uri="{BB962C8B-B14F-4D97-AF65-F5344CB8AC3E}">
        <p14:creationId xmlns:p14="http://schemas.microsoft.com/office/powerpoint/2010/main" val="5521056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Notes</a:t>
            </a:r>
          </a:p>
          <a:p>
            <a:pPr marL="171450" indent="-171450">
              <a:buFontTx/>
              <a:buChar char="-"/>
            </a:pPr>
            <a:r>
              <a:rPr lang="en-US" dirty="0" smtClean="0"/>
              <a:t>All</a:t>
            </a:r>
            <a:r>
              <a:rPr lang="en-US" baseline="0" dirty="0" smtClean="0"/>
              <a:t> tuning parameters finalized (in this case, we’re just using the defaults)</a:t>
            </a:r>
          </a:p>
          <a:p>
            <a:pPr marL="171450" indent="-171450">
              <a:buFontTx/>
              <a:buChar char="-"/>
            </a:pPr>
            <a:r>
              <a:rPr lang="en-US" baseline="0" dirty="0" smtClean="0"/>
              <a:t>Workflow hasn’t been fit</a:t>
            </a:r>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33</a:t>
            </a:fld>
            <a:endParaRPr lang="en-US"/>
          </a:p>
        </p:txBody>
      </p:sp>
    </p:spTree>
    <p:extLst>
      <p:ext uri="{BB962C8B-B14F-4D97-AF65-F5344CB8AC3E}">
        <p14:creationId xmlns:p14="http://schemas.microsoft.com/office/powerpoint/2010/main" val="3882722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8A283D1-1101-4703-932E-1275CAA028E4}" type="slidenum">
              <a:rPr lang="en-US" smtClean="0"/>
              <a:t>36</a:t>
            </a:fld>
            <a:endParaRPr lang="en-US"/>
          </a:p>
        </p:txBody>
      </p:sp>
    </p:spTree>
    <p:extLst>
      <p:ext uri="{BB962C8B-B14F-4D97-AF65-F5344CB8AC3E}">
        <p14:creationId xmlns:p14="http://schemas.microsoft.com/office/powerpoint/2010/main" val="18318812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tags" Target="../tags/tag6.xml"/><Relationship Id="rId4" Type="http://schemas.openxmlformats.org/officeDocument/2006/relationships/image" Target="../media/image1.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8.xml"/><Relationship Id="rId1" Type="http://schemas.openxmlformats.org/officeDocument/2006/relationships/tags" Target="../tags/tag1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24.xml"/><Relationship Id="rId1" Type="http://schemas.openxmlformats.org/officeDocument/2006/relationships/tags" Target="../tags/tag23.xml"/><Relationship Id="rId4" Type="http://schemas.openxmlformats.org/officeDocument/2006/relationships/image" Target="../media/image1.tif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26.xml"/><Relationship Id="rId1" Type="http://schemas.openxmlformats.org/officeDocument/2006/relationships/tags" Target="../tags/tag2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9.xml"/><Relationship Id="rId1" Type="http://schemas.openxmlformats.org/officeDocument/2006/relationships/tags" Target="../tags/tag8.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6.xml"/><Relationship Id="rId1" Type="http://schemas.openxmlformats.org/officeDocument/2006/relationships/tags" Target="../tags/tag15.xml"/><Relationship Id="rId4" Type="http://schemas.openxmlformats.org/officeDocument/2006/relationships/image" Target="../media/image1.tif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15E921F-37C4-9A4A-A306-91EB2DCEE060}"/>
              </a:ext>
            </a:extLst>
          </p:cNvPr>
          <p:cNvSpPr/>
          <p:nvPr userDrawn="1"/>
        </p:nvSpPr>
        <p:spPr bwMode="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257314"/>
              <a:gd name="connsiteY0" fmla="*/ 0 h 6858000"/>
              <a:gd name="connsiteX1" fmla="*/ 12192000 w 12257314"/>
              <a:gd name="connsiteY1" fmla="*/ 0 h 6858000"/>
              <a:gd name="connsiteX2" fmla="*/ 12257314 w 12257314"/>
              <a:gd name="connsiteY2" fmla="*/ 3265715 h 6858000"/>
              <a:gd name="connsiteX3" fmla="*/ 0 w 12257314"/>
              <a:gd name="connsiteY3" fmla="*/ 6858000 h 6858000"/>
              <a:gd name="connsiteX4" fmla="*/ 0 w 12257314"/>
              <a:gd name="connsiteY4" fmla="*/ 0 h 6858000"/>
              <a:gd name="connsiteX0" fmla="*/ 0 w 12273643"/>
              <a:gd name="connsiteY0" fmla="*/ 0 h 6858000"/>
              <a:gd name="connsiteX1" fmla="*/ 12192000 w 12273643"/>
              <a:gd name="connsiteY1" fmla="*/ 0 h 6858000"/>
              <a:gd name="connsiteX2" fmla="*/ 12273643 w 12273643"/>
              <a:gd name="connsiteY2" fmla="*/ 1632858 h 6858000"/>
              <a:gd name="connsiteX3" fmla="*/ 0 w 12273643"/>
              <a:gd name="connsiteY3" fmla="*/ 6858000 h 6858000"/>
              <a:gd name="connsiteX4" fmla="*/ 0 w 12273643"/>
              <a:gd name="connsiteY4" fmla="*/ 0 h 6858000"/>
              <a:gd name="connsiteX0" fmla="*/ 0 w 12192000"/>
              <a:gd name="connsiteY0" fmla="*/ 0 h 6858000"/>
              <a:gd name="connsiteX1" fmla="*/ 12192000 w 12192000"/>
              <a:gd name="connsiteY1" fmla="*/ 0 h 6858000"/>
              <a:gd name="connsiteX2" fmla="*/ 12192000 w 12192000"/>
              <a:gd name="connsiteY2" fmla="*/ 2400301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2192000 w 12192000"/>
              <a:gd name="connsiteY2" fmla="*/ 2367644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2367644"/>
                </a:lnTo>
                <a:lnTo>
                  <a:pt x="0" y="6858000"/>
                </a:lnTo>
                <a:lnTo>
                  <a:pt x="0" y="0"/>
                </a:lnTo>
                <a:close/>
              </a:path>
            </a:pathLst>
          </a:custGeom>
          <a:gradFill>
            <a:gsLst>
              <a:gs pos="0">
                <a:srgbClr val="307AAD"/>
              </a:gs>
              <a:gs pos="98000">
                <a:srgbClr val="307AAD">
                  <a:alpha val="85000"/>
                </a:srgbClr>
              </a:gs>
            </a:gsLst>
            <a:lin ang="0" scaled="1"/>
          </a:gradFill>
          <a:ln w="9525">
            <a:noFill/>
          </a:ln>
          <a:effectLst>
            <a:outerShdw blurRad="508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2" name="Title"/>
          <p:cNvSpPr>
            <a:spLocks noGrp="1"/>
          </p:cNvSpPr>
          <p:nvPr userDrawn="1">
            <p:ph type="ctrTitle" hasCustomPrompt="1"/>
            <p:custDataLst>
              <p:tags r:id="rId1"/>
            </p:custDataLst>
          </p:nvPr>
        </p:nvSpPr>
        <p:spPr>
          <a:xfrm>
            <a:off x="914400" y="1325880"/>
            <a:ext cx="10363200" cy="1270363"/>
          </a:xfrm>
        </p:spPr>
        <p:txBody>
          <a:bodyPr lIns="128016" tIns="64008" rIns="128016" bIns="64008" anchor="b" anchorCtr="0">
            <a:normAutofit/>
          </a:bodyPr>
          <a:lstStyle>
            <a:lvl1pPr algn="l">
              <a:spcBef>
                <a:spcPct val="0"/>
              </a:spcBef>
              <a:defRPr sz="6000" b="1" i="0">
                <a:solidFill>
                  <a:schemeClr val="bg1"/>
                </a:solidFill>
                <a:latin typeface="+mj-lt"/>
              </a:defRPr>
            </a:lvl1pPr>
          </a:lstStyle>
          <a:p>
            <a:r>
              <a:rPr lang="en-US" dirty="0"/>
              <a:t>Click to add title</a:t>
            </a:r>
          </a:p>
        </p:txBody>
      </p:sp>
      <p:sp>
        <p:nvSpPr>
          <p:cNvPr id="6" name="btfpLayoutConfig" hidden="1"/>
          <p:cNvSpPr txBox="1"/>
          <p:nvPr userDrawn="1">
            <p:custDataLst>
              <p:tags r:id="rId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overall_0_131468226384557565 columns_1_131468226384557565 </a:t>
            </a:r>
          </a:p>
        </p:txBody>
      </p:sp>
      <p:pic>
        <p:nvPicPr>
          <p:cNvPr id="11" name="Picture 10">
            <a:extLst>
              <a:ext uri="{FF2B5EF4-FFF2-40B4-BE49-F238E27FC236}">
                <a16:creationId xmlns:a16="http://schemas.microsoft.com/office/drawing/2014/main" id="{39560BEA-979F-F240-B6EA-3390DC021418}"/>
              </a:ext>
            </a:extLst>
          </p:cNvPr>
          <p:cNvPicPr>
            <a:picLocks noChangeAspect="1"/>
          </p:cNvPicPr>
          <p:nvPr userDrawn="1"/>
        </p:nvPicPr>
        <p:blipFill>
          <a:blip r:embed="rId4"/>
          <a:stretch>
            <a:fillRect/>
          </a:stretch>
        </p:blipFill>
        <p:spPr>
          <a:xfrm>
            <a:off x="8295003" y="5460574"/>
            <a:ext cx="3368631" cy="984676"/>
          </a:xfrm>
          <a:prstGeom prst="rect">
            <a:avLst/>
          </a:prstGeom>
        </p:spPr>
      </p:pic>
      <p:sp>
        <p:nvSpPr>
          <p:cNvPr id="19" name="Text Placeholder 18">
            <a:extLst>
              <a:ext uri="{FF2B5EF4-FFF2-40B4-BE49-F238E27FC236}">
                <a16:creationId xmlns:a16="http://schemas.microsoft.com/office/drawing/2014/main" id="{9F000818-D6C4-B44B-BB04-824A1FA0F648}"/>
              </a:ext>
            </a:extLst>
          </p:cNvPr>
          <p:cNvSpPr>
            <a:spLocks noGrp="1"/>
          </p:cNvSpPr>
          <p:nvPr>
            <p:ph type="body" sz="quarter" idx="10"/>
          </p:nvPr>
        </p:nvSpPr>
        <p:spPr>
          <a:xfrm>
            <a:off x="914400" y="2595563"/>
            <a:ext cx="7050088" cy="1355725"/>
          </a:xfrm>
        </p:spPr>
        <p:txBody>
          <a:bodyPr>
            <a:noAutofit/>
          </a:bodyPr>
          <a:lstStyle>
            <a:lvl1pPr>
              <a:defRPr sz="2400" b="0" i="0">
                <a:solidFill>
                  <a:schemeClr val="bg1"/>
                </a:solidFill>
                <a:latin typeface="+mj-lt"/>
              </a:defRPr>
            </a:lvl1pPr>
            <a:lvl2pPr>
              <a:defRPr sz="2400" b="0" i="0">
                <a:solidFill>
                  <a:schemeClr val="bg1"/>
                </a:solidFill>
                <a:latin typeface="Franklin Gothic Medium" panose="020B0603020102020204" pitchFamily="34" charset="0"/>
              </a:defRPr>
            </a:lvl2pPr>
            <a:lvl3pPr>
              <a:defRPr sz="2400" b="0" i="0">
                <a:solidFill>
                  <a:schemeClr val="bg1"/>
                </a:solidFill>
                <a:latin typeface="Franklin Gothic Medium" panose="020B0603020102020204" pitchFamily="34" charset="0"/>
              </a:defRPr>
            </a:lvl3pPr>
            <a:lvl4pPr>
              <a:defRPr sz="2400" b="0" i="0">
                <a:solidFill>
                  <a:schemeClr val="bg1"/>
                </a:solidFill>
                <a:latin typeface="Franklin Gothic Medium" panose="020B0603020102020204" pitchFamily="34" charset="0"/>
              </a:defRPr>
            </a:lvl4pPr>
            <a:lvl5pPr>
              <a:defRPr sz="2400" b="0" i="0">
                <a:solidFill>
                  <a:schemeClr val="bg1"/>
                </a:solidFill>
                <a:latin typeface="Franklin Gothic Medium" panose="020B0603020102020204" pitchFamily="34" charset="0"/>
              </a:defRPr>
            </a:lvl5pPr>
          </a:lstStyle>
          <a:p>
            <a:pPr lvl="0"/>
            <a:r>
              <a:rPr lang="en-US" dirty="0"/>
              <a:t>Edit Master text styles</a:t>
            </a:r>
          </a:p>
        </p:txBody>
      </p:sp>
    </p:spTree>
    <p:extLst>
      <p:ext uri="{BB962C8B-B14F-4D97-AF65-F5344CB8AC3E}">
        <p14:creationId xmlns:p14="http://schemas.microsoft.com/office/powerpoint/2010/main" val="3970480647"/>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09600" y="1600200"/>
            <a:ext cx="10912928"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Tree>
    <p:extLst>
      <p:ext uri="{BB962C8B-B14F-4D97-AF65-F5344CB8AC3E}">
        <p14:creationId xmlns:p14="http://schemas.microsoft.com/office/powerpoint/2010/main" val="262360816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155871" y="1600200"/>
            <a:ext cx="5366657"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8476A7-CA12-C345-A610-ABB0549CD094}"/>
              </a:ext>
            </a:extLst>
          </p:cNvPr>
          <p:cNvSpPr>
            <a:spLocks noGrp="1"/>
          </p:cNvSpPr>
          <p:nvPr>
            <p:ph type="body" sz="quarter" idx="10"/>
          </p:nvPr>
        </p:nvSpPr>
        <p:spPr>
          <a:xfrm>
            <a:off x="609600" y="1600200"/>
            <a:ext cx="5366657" cy="45262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6419675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p:cNvSpPr>
            <a:spLocks noGrp="1"/>
          </p:cNvSpPr>
          <p:nvPr>
            <p:ph type="title"/>
            <p:custDataLst>
              <p:tags r:id="rId1"/>
            </p:custDataLst>
          </p:nvPr>
        </p:nvSpPr>
        <p:spPr/>
        <p:txBody>
          <a:bodyPr/>
          <a:lstStyle/>
          <a:p>
            <a:r>
              <a:rPr lang="en-US"/>
              <a:t>Click to edit Master title style</a:t>
            </a:r>
          </a:p>
        </p:txBody>
      </p:sp>
      <p:sp>
        <p:nvSpPr>
          <p:cNvPr id="3" name="btfpLayoutConfig" hidden="1"/>
          <p:cNvSpPr txBox="1"/>
          <p:nvPr userDrawn="1">
            <p:custDataLst>
              <p:tags r:id="rId2"/>
            </p:custDataLst>
          </p:nvPr>
        </p:nvSpPr>
        <p:spPr bwMode="gray">
          <a:xfrm>
            <a:off x="12700" y="12700"/>
            <a:ext cx="8890000" cy="88092"/>
          </a:xfrm>
          <a:prstGeom prst="rect">
            <a:avLst/>
          </a:prstGeom>
          <a:noFill/>
        </p:spPr>
        <p:txBody>
          <a:bodyPr vert="horz" wrap="square" lIns="36000" tIns="36000" rIns="36000" bIns="36000" rtlCol="0">
            <a:spAutoFit/>
          </a:bodyPr>
          <a:lstStyle/>
          <a:p>
            <a:pPr defTabSz="711143">
              <a:spcBef>
                <a:spcPts val="1200"/>
              </a:spcBef>
            </a:pPr>
            <a:r>
              <a:rPr lang="en-US" sz="100">
                <a:solidFill>
                  <a:srgbClr val="FFFFFF">
                    <a:alpha val="0"/>
                  </a:srgbClr>
                </a:solidFill>
              </a:rPr>
              <a:t>overall_0_131959414918610113 columns_1_131959414918610113 </a:t>
            </a:r>
          </a:p>
        </p:txBody>
      </p:sp>
    </p:spTree>
    <p:extLst>
      <p:ext uri="{BB962C8B-B14F-4D97-AF65-F5344CB8AC3E}">
        <p14:creationId xmlns:p14="http://schemas.microsoft.com/office/powerpoint/2010/main" val="1284111962"/>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8882A5-1177-4245-B002-A0D960622A2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Text Placeholder 3">
            <a:extLst>
              <a:ext uri="{FF2B5EF4-FFF2-40B4-BE49-F238E27FC236}">
                <a16:creationId xmlns:a16="http://schemas.microsoft.com/office/drawing/2014/main" id="{17B2D0C5-DA42-254F-AC9D-EEE6C722D5E1}"/>
              </a:ext>
            </a:extLst>
          </p:cNvPr>
          <p:cNvSpPr>
            <a:spLocks noGrp="1"/>
          </p:cNvSpPr>
          <p:nvPr>
            <p:ph type="body" sz="quarter" idx="10"/>
          </p:nvPr>
        </p:nvSpPr>
        <p:spPr>
          <a:xfrm>
            <a:off x="612648" y="690664"/>
            <a:ext cx="8246007" cy="5476672"/>
          </a:xfrm>
        </p:spPr>
        <p:txBody>
          <a:bodyPr anchor="ctr">
            <a:normAutofit/>
          </a:bodyPr>
          <a:lstStyle>
            <a:lvl1pPr>
              <a:defRPr sz="4400" b="1" i="0">
                <a:solidFill>
                  <a:schemeClr val="bg1"/>
                </a:solidFill>
                <a:latin typeface="+mj-lt"/>
              </a:defRPr>
            </a:lvl1pPr>
            <a:lvl2pPr>
              <a:defRPr sz="4400" b="1" i="0">
                <a:solidFill>
                  <a:schemeClr val="bg1"/>
                </a:solidFill>
                <a:latin typeface="+mj-lt"/>
              </a:defRPr>
            </a:lvl2pPr>
            <a:lvl3pPr>
              <a:defRPr sz="4400" b="1" i="0">
                <a:solidFill>
                  <a:schemeClr val="bg1"/>
                </a:solidFill>
                <a:latin typeface="+mj-lt"/>
              </a:defRPr>
            </a:lvl3pPr>
            <a:lvl4pPr>
              <a:defRPr sz="4400" b="1" i="0">
                <a:solidFill>
                  <a:schemeClr val="bg1"/>
                </a:solidFill>
                <a:latin typeface="+mj-lt"/>
              </a:defRPr>
            </a:lvl4pPr>
            <a:lvl5pPr>
              <a:defRPr sz="4400" b="1" i="0">
                <a:solidFill>
                  <a:schemeClr val="bg1"/>
                </a:solidFill>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56414801"/>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8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3A9EBA-0F61-F847-8EDD-CE349804300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Rectangle 3">
            <a:extLst>
              <a:ext uri="{FF2B5EF4-FFF2-40B4-BE49-F238E27FC236}">
                <a16:creationId xmlns:a16="http://schemas.microsoft.com/office/drawing/2014/main" id="{A9E0BA94-5302-E744-8895-5CD61EC9B2DA}"/>
              </a:ext>
            </a:extLst>
          </p:cNvPr>
          <p:cNvSpPr/>
          <p:nvPr userDrawn="1"/>
        </p:nvSpPr>
        <p:spPr bwMode="gray">
          <a:xfrm>
            <a:off x="6777547" y="751889"/>
            <a:ext cx="4722746"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To create healthier</a:t>
            </a:r>
            <a:br>
              <a:rPr lang="en-US" sz="2800" b="1" i="1" dirty="0">
                <a:solidFill>
                  <a:srgbClr val="6C7379"/>
                </a:solidFill>
              </a:rPr>
            </a:br>
            <a:r>
              <a:rPr lang="en-US" sz="2800" b="1" i="1" dirty="0">
                <a:solidFill>
                  <a:srgbClr val="6C7379"/>
                </a:solidFill>
              </a:rPr>
              <a:t>communities, now and</a:t>
            </a:r>
            <a:br>
              <a:rPr lang="en-US" sz="2800" b="1" i="1" dirty="0">
                <a:solidFill>
                  <a:srgbClr val="6C7379"/>
                </a:solidFill>
              </a:rPr>
            </a:br>
            <a:r>
              <a:rPr lang="en-US" sz="2800" b="1" i="1" dirty="0">
                <a:solidFill>
                  <a:srgbClr val="6C7379"/>
                </a:solidFill>
              </a:rPr>
              <a:t>for generations to come.</a:t>
            </a:r>
            <a:endParaRPr lang="en-US" sz="2400" i="1" dirty="0">
              <a:solidFill>
                <a:srgbClr val="6C7379"/>
              </a:solidFill>
            </a:endParaRPr>
          </a:p>
        </p:txBody>
      </p:sp>
      <p:sp>
        <p:nvSpPr>
          <p:cNvPr id="5" name="Rectangle 4">
            <a:extLst>
              <a:ext uri="{FF2B5EF4-FFF2-40B4-BE49-F238E27FC236}">
                <a16:creationId xmlns:a16="http://schemas.microsoft.com/office/drawing/2014/main" id="{8EA3D1B1-D76E-9E48-852A-B5D68063598F}"/>
              </a:ext>
            </a:extLst>
          </p:cNvPr>
          <p:cNvSpPr/>
          <p:nvPr userDrawn="1"/>
        </p:nvSpPr>
        <p:spPr bwMode="gray">
          <a:xfrm>
            <a:off x="929641" y="751890"/>
            <a:ext cx="4722745"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Memorial Hermann </a:t>
            </a:r>
            <a:br>
              <a:rPr lang="en-US" sz="2800" b="1" i="1" dirty="0">
                <a:solidFill>
                  <a:srgbClr val="6C7379"/>
                </a:solidFill>
              </a:rPr>
            </a:br>
            <a:r>
              <a:rPr lang="en-US" sz="2800" b="1" i="1" dirty="0">
                <a:solidFill>
                  <a:srgbClr val="6C7379"/>
                </a:solidFill>
              </a:rPr>
              <a:t>Health System is a </a:t>
            </a:r>
            <a:br>
              <a:rPr lang="en-US" sz="2800" b="1" i="1" dirty="0">
                <a:solidFill>
                  <a:srgbClr val="6C7379"/>
                </a:solidFill>
              </a:rPr>
            </a:br>
            <a:r>
              <a:rPr lang="en-US" sz="2800" b="1" i="1" dirty="0">
                <a:solidFill>
                  <a:srgbClr val="6C7379"/>
                </a:solidFill>
              </a:rPr>
              <a:t>nonprofit, values-driven, community-owned </a:t>
            </a:r>
            <a:br>
              <a:rPr lang="en-US" sz="2800" b="1" i="1" dirty="0">
                <a:solidFill>
                  <a:srgbClr val="6C7379"/>
                </a:solidFill>
              </a:rPr>
            </a:br>
            <a:r>
              <a:rPr lang="en-US" sz="2800" b="1" i="1" dirty="0">
                <a:solidFill>
                  <a:srgbClr val="6C7379"/>
                </a:solidFill>
              </a:rPr>
              <a:t>health system dedicated </a:t>
            </a:r>
            <a:br>
              <a:rPr lang="en-US" sz="2800" b="1" i="1" dirty="0">
                <a:solidFill>
                  <a:srgbClr val="6C7379"/>
                </a:solidFill>
              </a:rPr>
            </a:br>
            <a:r>
              <a:rPr lang="en-US" sz="2800" b="1" i="1" dirty="0">
                <a:solidFill>
                  <a:srgbClr val="6C7379"/>
                </a:solidFill>
              </a:rPr>
              <a:t>to improving health.</a:t>
            </a:r>
            <a:endParaRPr lang="en-US" sz="2400" i="1" dirty="0">
              <a:solidFill>
                <a:srgbClr val="6C7379"/>
              </a:solidFill>
            </a:endParaRPr>
          </a:p>
        </p:txBody>
      </p:sp>
      <p:sp>
        <p:nvSpPr>
          <p:cNvPr id="6" name="Rectangle 5">
            <a:extLst>
              <a:ext uri="{FF2B5EF4-FFF2-40B4-BE49-F238E27FC236}">
                <a16:creationId xmlns:a16="http://schemas.microsoft.com/office/drawing/2014/main" id="{E0FA2F83-B365-DE49-97B1-4D66DD96DECD}"/>
              </a:ext>
            </a:extLst>
          </p:cNvPr>
          <p:cNvSpPr/>
          <p:nvPr userDrawn="1"/>
        </p:nvSpPr>
        <p:spPr bwMode="gray">
          <a:xfrm>
            <a:off x="8057832" y="1134110"/>
            <a:ext cx="2162175" cy="589280"/>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VISION</a:t>
            </a:r>
          </a:p>
        </p:txBody>
      </p:sp>
      <p:sp>
        <p:nvSpPr>
          <p:cNvPr id="9" name="Rectangle 8">
            <a:extLst>
              <a:ext uri="{FF2B5EF4-FFF2-40B4-BE49-F238E27FC236}">
                <a16:creationId xmlns:a16="http://schemas.microsoft.com/office/drawing/2014/main" id="{22A9BF62-0B0E-664C-8499-2083D79FE84F}"/>
              </a:ext>
            </a:extLst>
          </p:cNvPr>
          <p:cNvSpPr/>
          <p:nvPr userDrawn="1"/>
        </p:nvSpPr>
        <p:spPr bwMode="gray">
          <a:xfrm>
            <a:off x="2209925" y="1134110"/>
            <a:ext cx="2162175" cy="58928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MISSION</a:t>
            </a:r>
          </a:p>
        </p:txBody>
      </p:sp>
      <p:sp>
        <p:nvSpPr>
          <p:cNvPr id="3" name="Rectangle 2">
            <a:extLst>
              <a:ext uri="{FF2B5EF4-FFF2-40B4-BE49-F238E27FC236}">
                <a16:creationId xmlns:a16="http://schemas.microsoft.com/office/drawing/2014/main" id="{2C9E9465-5AC2-164C-8F07-0D904DD77C26}"/>
              </a:ext>
            </a:extLst>
          </p:cNvPr>
          <p:cNvSpPr/>
          <p:nvPr userDrawn="1"/>
        </p:nvSpPr>
        <p:spPr bwMode="gray">
          <a:xfrm>
            <a:off x="2953387"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0" name="Rectangle 9">
            <a:extLst>
              <a:ext uri="{FF2B5EF4-FFF2-40B4-BE49-F238E27FC236}">
                <a16:creationId xmlns:a16="http://schemas.microsoft.com/office/drawing/2014/main" id="{B80653FA-7931-5049-90E4-15EEA801688F}"/>
              </a:ext>
            </a:extLst>
          </p:cNvPr>
          <p:cNvSpPr/>
          <p:nvPr userDrawn="1"/>
        </p:nvSpPr>
        <p:spPr bwMode="gray">
          <a:xfrm>
            <a:off x="8801294"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758485745"/>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4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1AE612B-EF7B-E34B-9B33-A90E8EC676F3}"/>
              </a:ext>
            </a:extLst>
          </p:cNvPr>
          <p:cNvSpPr/>
          <p:nvPr userDrawn="1"/>
        </p:nvSpPr>
        <p:spPr bwMode="gray">
          <a:xfrm>
            <a:off x="166255" y="307571"/>
            <a:ext cx="12025745" cy="290945"/>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3" name="Triangle 2">
            <a:extLst>
              <a:ext uri="{FF2B5EF4-FFF2-40B4-BE49-F238E27FC236}">
                <a16:creationId xmlns:a16="http://schemas.microsoft.com/office/drawing/2014/main" id="{50467B44-B10B-1A42-A177-4F9106467AA3}"/>
              </a:ext>
            </a:extLst>
          </p:cNvPr>
          <p:cNvSpPr/>
          <p:nvPr userDrawn="1"/>
        </p:nvSpPr>
        <p:spPr bwMode="gray">
          <a:xfrm rot="3111950">
            <a:off x="165158" y="600631"/>
            <a:ext cx="286867" cy="132893"/>
          </a:xfrm>
          <a:prstGeom prst="triangle">
            <a:avLst>
              <a:gd name="adj" fmla="val 36706"/>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5" name="Rectangle 4">
            <a:extLst>
              <a:ext uri="{FF2B5EF4-FFF2-40B4-BE49-F238E27FC236}">
                <a16:creationId xmlns:a16="http://schemas.microsoft.com/office/drawing/2014/main" id="{4E831A51-5A34-854F-9291-64888F1FA790}"/>
              </a:ext>
            </a:extLst>
          </p:cNvPr>
          <p:cNvSpPr/>
          <p:nvPr userDrawn="1"/>
        </p:nvSpPr>
        <p:spPr bwMode="gray">
          <a:xfrm>
            <a:off x="329334" y="598516"/>
            <a:ext cx="11360727" cy="5658849"/>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cxnSp>
        <p:nvCxnSpPr>
          <p:cNvPr id="7" name="Straight Connector 6">
            <a:extLst>
              <a:ext uri="{FF2B5EF4-FFF2-40B4-BE49-F238E27FC236}">
                <a16:creationId xmlns:a16="http://schemas.microsoft.com/office/drawing/2014/main" id="{487F10A1-6926-5D46-BE02-8BF34A4A3497}"/>
              </a:ext>
            </a:extLst>
          </p:cNvPr>
          <p:cNvCxnSpPr>
            <a:cxnSpLocks/>
          </p:cNvCxnSpPr>
          <p:nvPr userDrawn="1"/>
        </p:nvCxnSpPr>
        <p:spPr bwMode="gray">
          <a:xfrm>
            <a:off x="647271" y="1611531"/>
            <a:ext cx="2104894"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id="{1F1FE166-37A4-7740-8F48-B76050161668}"/>
              </a:ext>
            </a:extLst>
          </p:cNvPr>
          <p:cNvCxnSpPr>
            <a:cxnSpLocks/>
          </p:cNvCxnSpPr>
          <p:nvPr userDrawn="1"/>
        </p:nvCxnSpPr>
        <p:spPr bwMode="gray">
          <a:xfrm>
            <a:off x="2904565" y="1611531"/>
            <a:ext cx="8417556"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sp>
        <p:nvSpPr>
          <p:cNvPr id="10" name="Rectangle 9">
            <a:extLst>
              <a:ext uri="{FF2B5EF4-FFF2-40B4-BE49-F238E27FC236}">
                <a16:creationId xmlns:a16="http://schemas.microsoft.com/office/drawing/2014/main" id="{082715B8-700F-B845-B94B-0A1CF7EE6A4A}"/>
              </a:ext>
            </a:extLst>
          </p:cNvPr>
          <p:cNvSpPr/>
          <p:nvPr userDrawn="1"/>
        </p:nvSpPr>
        <p:spPr bwMode="gray">
          <a:xfrm>
            <a:off x="5" y="2072807"/>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1" name="Rectangle 10">
            <a:extLst>
              <a:ext uri="{FF2B5EF4-FFF2-40B4-BE49-F238E27FC236}">
                <a16:creationId xmlns:a16="http://schemas.microsoft.com/office/drawing/2014/main" id="{F10074F9-3F1E-684F-A99E-5C1CD43C23AE}"/>
              </a:ext>
            </a:extLst>
          </p:cNvPr>
          <p:cNvSpPr/>
          <p:nvPr userDrawn="1"/>
        </p:nvSpPr>
        <p:spPr bwMode="gray">
          <a:xfrm>
            <a:off x="4" y="2735536"/>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2" name="Rectangle 11">
            <a:extLst>
              <a:ext uri="{FF2B5EF4-FFF2-40B4-BE49-F238E27FC236}">
                <a16:creationId xmlns:a16="http://schemas.microsoft.com/office/drawing/2014/main" id="{B43D731F-AF1D-0742-9279-1DAAD66409B2}"/>
              </a:ext>
            </a:extLst>
          </p:cNvPr>
          <p:cNvSpPr/>
          <p:nvPr userDrawn="1"/>
        </p:nvSpPr>
        <p:spPr bwMode="gray">
          <a:xfrm>
            <a:off x="1" y="3398265"/>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3" name="Rectangle 12">
            <a:extLst>
              <a:ext uri="{FF2B5EF4-FFF2-40B4-BE49-F238E27FC236}">
                <a16:creationId xmlns:a16="http://schemas.microsoft.com/office/drawing/2014/main" id="{62674D0E-5FEF-5040-A818-E8AB3907BBC0}"/>
              </a:ext>
            </a:extLst>
          </p:cNvPr>
          <p:cNvSpPr/>
          <p:nvPr userDrawn="1"/>
        </p:nvSpPr>
        <p:spPr bwMode="gray">
          <a:xfrm>
            <a:off x="0" y="4060994"/>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4" name="Rectangle 13">
            <a:extLst>
              <a:ext uri="{FF2B5EF4-FFF2-40B4-BE49-F238E27FC236}">
                <a16:creationId xmlns:a16="http://schemas.microsoft.com/office/drawing/2014/main" id="{EA5FF223-75E4-7648-A39C-B8197868CDDE}"/>
              </a:ext>
            </a:extLst>
          </p:cNvPr>
          <p:cNvSpPr/>
          <p:nvPr userDrawn="1"/>
        </p:nvSpPr>
        <p:spPr bwMode="gray">
          <a:xfrm>
            <a:off x="-1" y="4723723"/>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5" name="Rectangle 14">
            <a:extLst>
              <a:ext uri="{FF2B5EF4-FFF2-40B4-BE49-F238E27FC236}">
                <a16:creationId xmlns:a16="http://schemas.microsoft.com/office/drawing/2014/main" id="{97DC6D7F-9638-AC41-B1AD-7BC08001FBA6}"/>
              </a:ext>
            </a:extLst>
          </p:cNvPr>
          <p:cNvSpPr/>
          <p:nvPr userDrawn="1"/>
        </p:nvSpPr>
        <p:spPr bwMode="gray">
          <a:xfrm>
            <a:off x="0" y="5386452"/>
            <a:ext cx="913409"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6" name="TextBox 15">
            <a:extLst>
              <a:ext uri="{FF2B5EF4-FFF2-40B4-BE49-F238E27FC236}">
                <a16:creationId xmlns:a16="http://schemas.microsoft.com/office/drawing/2014/main" id="{E6C0B421-047E-5D4C-95CD-D66BFD26EF43}"/>
              </a:ext>
            </a:extLst>
          </p:cNvPr>
          <p:cNvSpPr txBox="1"/>
          <p:nvPr userDrawn="1"/>
        </p:nvSpPr>
        <p:spPr bwMode="gray">
          <a:xfrm>
            <a:off x="647271" y="856786"/>
            <a:ext cx="10674850" cy="490125"/>
          </a:xfrm>
          <a:prstGeom prst="rect">
            <a:avLst/>
          </a:prstGeom>
          <a:noFill/>
        </p:spPr>
        <p:txBody>
          <a:bodyPr wrap="square" lIns="36000" tIns="36000" rIns="36000" bIns="36000" rtlCol="0">
            <a:spAutoFit/>
          </a:bodyPr>
          <a:lstStyle/>
          <a:p>
            <a:pPr algn="ctr">
              <a:lnSpc>
                <a:spcPts val="1700"/>
              </a:lnSpc>
            </a:pPr>
            <a:r>
              <a:rPr lang="en-US" sz="1200" dirty="0">
                <a:solidFill>
                  <a:srgbClr val="6C7379"/>
                </a:solidFill>
                <a:latin typeface="Times New Roman" panose="02020603050405020304" pitchFamily="18" charset="0"/>
                <a:cs typeface="Times New Roman" panose="02020603050405020304" pitchFamily="18" charset="0"/>
              </a:rPr>
              <a:t>Memorial Hermann operates under a set of strategic imperatives represented by the acronym HEALTH.</a:t>
            </a:r>
            <a:br>
              <a:rPr lang="en-US" sz="1200" dirty="0">
                <a:solidFill>
                  <a:srgbClr val="6C7379"/>
                </a:solidFill>
                <a:latin typeface="Times New Roman" panose="02020603050405020304" pitchFamily="18" charset="0"/>
                <a:cs typeface="Times New Roman" panose="02020603050405020304" pitchFamily="18" charset="0"/>
              </a:rPr>
            </a:br>
            <a:r>
              <a:rPr lang="en-US" sz="1200" dirty="0">
                <a:solidFill>
                  <a:srgbClr val="6C7379"/>
                </a:solidFill>
                <a:latin typeface="Times New Roman" panose="02020603050405020304" pitchFamily="18" charset="0"/>
                <a:cs typeface="Times New Roman" panose="02020603050405020304" pitchFamily="18" charset="0"/>
              </a:rPr>
              <a:t>This strategic framework is in support of the mission and vision of the organization.</a:t>
            </a:r>
            <a:endParaRPr lang="en-US" sz="1400" dirty="0">
              <a:solidFill>
                <a:srgbClr val="000000"/>
              </a:solidFill>
            </a:endParaRPr>
          </a:p>
        </p:txBody>
      </p:sp>
      <p:sp>
        <p:nvSpPr>
          <p:cNvPr id="17" name="TextBox 16">
            <a:extLst>
              <a:ext uri="{FF2B5EF4-FFF2-40B4-BE49-F238E27FC236}">
                <a16:creationId xmlns:a16="http://schemas.microsoft.com/office/drawing/2014/main" id="{62D4E531-8868-CC45-8409-27CD269B902D}"/>
              </a:ext>
            </a:extLst>
          </p:cNvPr>
          <p:cNvSpPr txBox="1"/>
          <p:nvPr userDrawn="1"/>
        </p:nvSpPr>
        <p:spPr bwMode="gray">
          <a:xfrm>
            <a:off x="611411" y="1631574"/>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HEALTH Strategy</a:t>
            </a:r>
          </a:p>
        </p:txBody>
      </p:sp>
      <p:sp>
        <p:nvSpPr>
          <p:cNvPr id="18" name="TextBox 17">
            <a:extLst>
              <a:ext uri="{FF2B5EF4-FFF2-40B4-BE49-F238E27FC236}">
                <a16:creationId xmlns:a16="http://schemas.microsoft.com/office/drawing/2014/main" id="{8C5C400C-745A-1B48-ADF2-C85DCA5089F5}"/>
              </a:ext>
            </a:extLst>
          </p:cNvPr>
          <p:cNvSpPr txBox="1"/>
          <p:nvPr userDrawn="1"/>
        </p:nvSpPr>
        <p:spPr bwMode="gray">
          <a:xfrm>
            <a:off x="2904565" y="1623227"/>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Initiatives</a:t>
            </a:r>
          </a:p>
        </p:txBody>
      </p:sp>
      <p:sp>
        <p:nvSpPr>
          <p:cNvPr id="19" name="TextBox 18">
            <a:extLst>
              <a:ext uri="{FF2B5EF4-FFF2-40B4-BE49-F238E27FC236}">
                <a16:creationId xmlns:a16="http://schemas.microsoft.com/office/drawing/2014/main" id="{7624DD34-C5F6-3043-9FD4-77E966006B2F}"/>
              </a:ext>
            </a:extLst>
          </p:cNvPr>
          <p:cNvSpPr txBox="1"/>
          <p:nvPr userDrawn="1"/>
        </p:nvSpPr>
        <p:spPr bwMode="gray">
          <a:xfrm>
            <a:off x="445240" y="2055768"/>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0" name="TextBox 19">
            <a:extLst>
              <a:ext uri="{FF2B5EF4-FFF2-40B4-BE49-F238E27FC236}">
                <a16:creationId xmlns:a16="http://schemas.microsoft.com/office/drawing/2014/main" id="{3F9D3C6D-B370-BE44-AE1D-D2068C570750}"/>
              </a:ext>
            </a:extLst>
          </p:cNvPr>
          <p:cNvSpPr txBox="1"/>
          <p:nvPr userDrawn="1"/>
        </p:nvSpPr>
        <p:spPr bwMode="gray">
          <a:xfrm>
            <a:off x="445241" y="2723067"/>
            <a:ext cx="545477" cy="626701"/>
          </a:xfrm>
          <a:prstGeom prst="rect">
            <a:avLst/>
          </a:prstGeom>
          <a:noFill/>
        </p:spPr>
        <p:txBody>
          <a:bodyPr wrap="square" lIns="36000" tIns="36000" rIns="36000" bIns="36000" rtlCol="0">
            <a:spAutoFit/>
          </a:bodyPr>
          <a:lstStyle/>
          <a:p>
            <a:r>
              <a:rPr lang="en-US" sz="3600" b="1" dirty="0">
                <a:solidFill>
                  <a:srgbClr val="FFFFFF"/>
                </a:solidFill>
              </a:rPr>
              <a:t>E</a:t>
            </a:r>
          </a:p>
        </p:txBody>
      </p:sp>
      <p:sp>
        <p:nvSpPr>
          <p:cNvPr id="21" name="TextBox 20">
            <a:extLst>
              <a:ext uri="{FF2B5EF4-FFF2-40B4-BE49-F238E27FC236}">
                <a16:creationId xmlns:a16="http://schemas.microsoft.com/office/drawing/2014/main" id="{3650286C-8206-DF42-8BC8-EC57A4763A62}"/>
              </a:ext>
            </a:extLst>
          </p:cNvPr>
          <p:cNvSpPr txBox="1"/>
          <p:nvPr userDrawn="1"/>
        </p:nvSpPr>
        <p:spPr bwMode="gray">
          <a:xfrm>
            <a:off x="445242" y="3385900"/>
            <a:ext cx="545477" cy="626701"/>
          </a:xfrm>
          <a:prstGeom prst="rect">
            <a:avLst/>
          </a:prstGeom>
          <a:noFill/>
        </p:spPr>
        <p:txBody>
          <a:bodyPr wrap="square" lIns="36000" tIns="36000" rIns="36000" bIns="36000" rtlCol="0">
            <a:spAutoFit/>
          </a:bodyPr>
          <a:lstStyle/>
          <a:p>
            <a:r>
              <a:rPr lang="en-US" sz="3600" b="1" dirty="0">
                <a:solidFill>
                  <a:srgbClr val="FFFFFF"/>
                </a:solidFill>
              </a:rPr>
              <a:t>A</a:t>
            </a:r>
          </a:p>
        </p:txBody>
      </p:sp>
      <p:sp>
        <p:nvSpPr>
          <p:cNvPr id="22" name="TextBox 21">
            <a:extLst>
              <a:ext uri="{FF2B5EF4-FFF2-40B4-BE49-F238E27FC236}">
                <a16:creationId xmlns:a16="http://schemas.microsoft.com/office/drawing/2014/main" id="{C765091B-8177-CF48-BF95-3FD2AB6D932C}"/>
              </a:ext>
            </a:extLst>
          </p:cNvPr>
          <p:cNvSpPr txBox="1"/>
          <p:nvPr userDrawn="1"/>
        </p:nvSpPr>
        <p:spPr bwMode="gray">
          <a:xfrm>
            <a:off x="444607" y="4048630"/>
            <a:ext cx="545477" cy="626701"/>
          </a:xfrm>
          <a:prstGeom prst="rect">
            <a:avLst/>
          </a:prstGeom>
          <a:noFill/>
        </p:spPr>
        <p:txBody>
          <a:bodyPr wrap="square" lIns="36000" tIns="36000" rIns="36000" bIns="36000" rtlCol="0">
            <a:spAutoFit/>
          </a:bodyPr>
          <a:lstStyle/>
          <a:p>
            <a:r>
              <a:rPr lang="en-US" sz="3600" b="1" dirty="0">
                <a:solidFill>
                  <a:srgbClr val="FFFFFF"/>
                </a:solidFill>
              </a:rPr>
              <a:t>L</a:t>
            </a:r>
          </a:p>
        </p:txBody>
      </p:sp>
      <p:sp>
        <p:nvSpPr>
          <p:cNvPr id="23" name="TextBox 22">
            <a:extLst>
              <a:ext uri="{FF2B5EF4-FFF2-40B4-BE49-F238E27FC236}">
                <a16:creationId xmlns:a16="http://schemas.microsoft.com/office/drawing/2014/main" id="{2349AEC7-929E-C041-9D5C-85B42D27E748}"/>
              </a:ext>
            </a:extLst>
          </p:cNvPr>
          <p:cNvSpPr txBox="1"/>
          <p:nvPr userDrawn="1"/>
        </p:nvSpPr>
        <p:spPr bwMode="gray">
          <a:xfrm>
            <a:off x="444606" y="4711358"/>
            <a:ext cx="545477" cy="626701"/>
          </a:xfrm>
          <a:prstGeom prst="rect">
            <a:avLst/>
          </a:prstGeom>
          <a:noFill/>
        </p:spPr>
        <p:txBody>
          <a:bodyPr wrap="square" lIns="36000" tIns="36000" rIns="36000" bIns="36000" rtlCol="0">
            <a:spAutoFit/>
          </a:bodyPr>
          <a:lstStyle/>
          <a:p>
            <a:r>
              <a:rPr lang="en-US" sz="3600" b="1" dirty="0">
                <a:solidFill>
                  <a:srgbClr val="FFFFFF"/>
                </a:solidFill>
              </a:rPr>
              <a:t>T</a:t>
            </a:r>
          </a:p>
        </p:txBody>
      </p:sp>
      <p:sp>
        <p:nvSpPr>
          <p:cNvPr id="24" name="TextBox 23">
            <a:extLst>
              <a:ext uri="{FF2B5EF4-FFF2-40B4-BE49-F238E27FC236}">
                <a16:creationId xmlns:a16="http://schemas.microsoft.com/office/drawing/2014/main" id="{45A5BC83-1453-7247-86BE-A85272EBE206}"/>
              </a:ext>
            </a:extLst>
          </p:cNvPr>
          <p:cNvSpPr txBox="1"/>
          <p:nvPr userDrawn="1"/>
        </p:nvSpPr>
        <p:spPr bwMode="gray">
          <a:xfrm>
            <a:off x="444606" y="5374087"/>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6" name="TextBox 25">
            <a:extLst>
              <a:ext uri="{FF2B5EF4-FFF2-40B4-BE49-F238E27FC236}">
                <a16:creationId xmlns:a16="http://schemas.microsoft.com/office/drawing/2014/main" id="{8DF535AB-02B3-E747-B858-54C235BC0A79}"/>
              </a:ext>
            </a:extLst>
          </p:cNvPr>
          <p:cNvSpPr txBox="1"/>
          <p:nvPr userDrawn="1"/>
        </p:nvSpPr>
        <p:spPr bwMode="gray">
          <a:xfrm>
            <a:off x="990083" y="2134945"/>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HUMANIZE</a:t>
            </a:r>
          </a:p>
          <a:p>
            <a:r>
              <a:rPr lang="en-US" sz="1200" dirty="0">
                <a:solidFill>
                  <a:srgbClr val="6C7379"/>
                </a:solidFill>
                <a:latin typeface="Franklin Gothic Medium" panose="020B0603020102020204"/>
                <a:cs typeface="Times New Roman" panose="02020603050405020304" pitchFamily="18" charset="0"/>
              </a:rPr>
              <a:t>every experience</a:t>
            </a:r>
          </a:p>
        </p:txBody>
      </p:sp>
      <p:sp>
        <p:nvSpPr>
          <p:cNvPr id="32" name="TextBox 31">
            <a:extLst>
              <a:ext uri="{FF2B5EF4-FFF2-40B4-BE49-F238E27FC236}">
                <a16:creationId xmlns:a16="http://schemas.microsoft.com/office/drawing/2014/main" id="{2A8B20F8-30D4-3D4D-B401-50C7F2E8ADD5}"/>
              </a:ext>
            </a:extLst>
          </p:cNvPr>
          <p:cNvSpPr txBox="1"/>
          <p:nvPr userDrawn="1"/>
        </p:nvSpPr>
        <p:spPr bwMode="gray">
          <a:xfrm>
            <a:off x="990083" y="280001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ENSURE</a:t>
            </a:r>
          </a:p>
          <a:p>
            <a:r>
              <a:rPr lang="en-US" sz="1200" dirty="0">
                <a:solidFill>
                  <a:srgbClr val="6C7379"/>
                </a:solidFill>
                <a:latin typeface="Franklin Gothic Medium" panose="020B0603020102020204"/>
                <a:cs typeface="Times New Roman" panose="02020603050405020304" pitchFamily="18" charset="0"/>
              </a:rPr>
              <a:t>high-reliability care</a:t>
            </a:r>
          </a:p>
        </p:txBody>
      </p:sp>
      <p:sp>
        <p:nvSpPr>
          <p:cNvPr id="33" name="TextBox 32">
            <a:extLst>
              <a:ext uri="{FF2B5EF4-FFF2-40B4-BE49-F238E27FC236}">
                <a16:creationId xmlns:a16="http://schemas.microsoft.com/office/drawing/2014/main" id="{8A973B0C-3343-9845-AFE9-1D46CDB5771A}"/>
              </a:ext>
            </a:extLst>
          </p:cNvPr>
          <p:cNvSpPr txBox="1"/>
          <p:nvPr userDrawn="1"/>
        </p:nvSpPr>
        <p:spPr bwMode="gray">
          <a:xfrm>
            <a:off x="990083" y="3456996"/>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ALIGN</a:t>
            </a:r>
          </a:p>
          <a:p>
            <a:r>
              <a:rPr lang="en-US" sz="1200" dirty="0">
                <a:solidFill>
                  <a:srgbClr val="6C7379"/>
                </a:solidFill>
                <a:latin typeface="Franklin Gothic Medium" panose="020B0603020102020204"/>
                <a:cs typeface="Times New Roman" panose="02020603050405020304" pitchFamily="18" charset="0"/>
              </a:rPr>
              <a:t>provider network</a:t>
            </a:r>
          </a:p>
        </p:txBody>
      </p:sp>
      <p:sp>
        <p:nvSpPr>
          <p:cNvPr id="34" name="TextBox 33">
            <a:extLst>
              <a:ext uri="{FF2B5EF4-FFF2-40B4-BE49-F238E27FC236}">
                <a16:creationId xmlns:a16="http://schemas.microsoft.com/office/drawing/2014/main" id="{6C662CCB-EC7D-AD43-9DA6-28A75B7CE162}"/>
              </a:ext>
            </a:extLst>
          </p:cNvPr>
          <p:cNvSpPr txBox="1"/>
          <p:nvPr userDrawn="1"/>
        </p:nvSpPr>
        <p:spPr bwMode="gray">
          <a:xfrm>
            <a:off x="990083" y="412794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LOWER</a:t>
            </a:r>
          </a:p>
          <a:p>
            <a:r>
              <a:rPr lang="en-US" sz="1200" dirty="0">
                <a:solidFill>
                  <a:srgbClr val="6C7379"/>
                </a:solidFill>
                <a:latin typeface="Franklin Gothic Medium" panose="020B0603020102020204"/>
                <a:cs typeface="Times New Roman" panose="02020603050405020304" pitchFamily="18" charset="0"/>
              </a:rPr>
              <a:t>cost of care</a:t>
            </a:r>
          </a:p>
        </p:txBody>
      </p:sp>
      <p:sp>
        <p:nvSpPr>
          <p:cNvPr id="35" name="TextBox 34">
            <a:extLst>
              <a:ext uri="{FF2B5EF4-FFF2-40B4-BE49-F238E27FC236}">
                <a16:creationId xmlns:a16="http://schemas.microsoft.com/office/drawing/2014/main" id="{0D14D025-E907-EE46-A697-49BC31E21D1C}"/>
              </a:ext>
            </a:extLst>
          </p:cNvPr>
          <p:cNvSpPr txBox="1"/>
          <p:nvPr userDrawn="1"/>
        </p:nvSpPr>
        <p:spPr bwMode="gray">
          <a:xfrm>
            <a:off x="990083" y="4788302"/>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TRANSITION</a:t>
            </a:r>
          </a:p>
          <a:p>
            <a:r>
              <a:rPr lang="en-US" sz="1200" dirty="0">
                <a:solidFill>
                  <a:srgbClr val="6C7379"/>
                </a:solidFill>
                <a:latin typeface="Franklin Gothic Medium" panose="020B0603020102020204"/>
                <a:cs typeface="Times New Roman" panose="02020603050405020304" pitchFamily="18" charset="0"/>
              </a:rPr>
              <a:t>to value</a:t>
            </a:r>
          </a:p>
        </p:txBody>
      </p:sp>
      <p:sp>
        <p:nvSpPr>
          <p:cNvPr id="36" name="TextBox 35">
            <a:extLst>
              <a:ext uri="{FF2B5EF4-FFF2-40B4-BE49-F238E27FC236}">
                <a16:creationId xmlns:a16="http://schemas.microsoft.com/office/drawing/2014/main" id="{4FCC2625-F810-004D-AF24-FB8E3404D990}"/>
              </a:ext>
            </a:extLst>
          </p:cNvPr>
          <p:cNvSpPr txBox="1"/>
          <p:nvPr userDrawn="1"/>
        </p:nvSpPr>
        <p:spPr bwMode="gray">
          <a:xfrm>
            <a:off x="990082" y="545103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HARNESS</a:t>
            </a:r>
          </a:p>
          <a:p>
            <a:r>
              <a:rPr lang="en-US" sz="1200" dirty="0">
                <a:solidFill>
                  <a:srgbClr val="6C7379"/>
                </a:solidFill>
                <a:latin typeface="Franklin Gothic Medium" panose="020B0603020102020204"/>
                <a:cs typeface="Times New Roman" panose="02020603050405020304" pitchFamily="18" charset="0"/>
              </a:rPr>
              <a:t>smart growth</a:t>
            </a:r>
          </a:p>
        </p:txBody>
      </p:sp>
      <p:pic>
        <p:nvPicPr>
          <p:cNvPr id="37" name="Picture 36">
            <a:extLst>
              <a:ext uri="{FF2B5EF4-FFF2-40B4-BE49-F238E27FC236}">
                <a16:creationId xmlns:a16="http://schemas.microsoft.com/office/drawing/2014/main" id="{97CE161D-3260-9048-AFA7-9249D5A2756A}"/>
              </a:ext>
            </a:extLst>
          </p:cNvPr>
          <p:cNvPicPr>
            <a:picLocks noChangeAspect="1"/>
          </p:cNvPicPr>
          <p:nvPr userDrawn="1"/>
        </p:nvPicPr>
        <p:blipFill>
          <a:blip r:embed="rId2"/>
          <a:stretch>
            <a:fillRect/>
          </a:stretch>
        </p:blipFill>
        <p:spPr>
          <a:xfrm>
            <a:off x="10601505" y="6339539"/>
            <a:ext cx="1382972" cy="404253"/>
          </a:xfrm>
          <a:prstGeom prst="rect">
            <a:avLst/>
          </a:prstGeom>
        </p:spPr>
      </p:pic>
      <p:graphicFrame>
        <p:nvGraphicFramePr>
          <p:cNvPr id="42" name="Table 41">
            <a:extLst>
              <a:ext uri="{FF2B5EF4-FFF2-40B4-BE49-F238E27FC236}">
                <a16:creationId xmlns:a16="http://schemas.microsoft.com/office/drawing/2014/main" id="{3856284D-9395-F04A-9C9C-8D4238B1D9CD}"/>
              </a:ext>
            </a:extLst>
          </p:cNvPr>
          <p:cNvGraphicFramePr>
            <a:graphicFrameLocks noGrp="1"/>
          </p:cNvGraphicFramePr>
          <p:nvPr userDrawn="1">
            <p:extLst/>
          </p:nvPr>
        </p:nvGraphicFramePr>
        <p:xfrm>
          <a:off x="2904565" y="2055767"/>
          <a:ext cx="8423868" cy="3872619"/>
        </p:xfrm>
        <a:graphic>
          <a:graphicData uri="http://schemas.openxmlformats.org/drawingml/2006/table">
            <a:tbl>
              <a:tblPr firstRow="1" bandRow="1">
                <a:tableStyleId>{5C22544A-7EE6-4342-B048-85BDC9FD1C3A}</a:tableStyleId>
              </a:tblPr>
              <a:tblGrid>
                <a:gridCol w="2047550">
                  <a:extLst>
                    <a:ext uri="{9D8B030D-6E8A-4147-A177-3AD203B41FA5}">
                      <a16:colId xmlns:a16="http://schemas.microsoft.com/office/drawing/2014/main" val="3698888842"/>
                    </a:ext>
                  </a:extLst>
                </a:gridCol>
                <a:gridCol w="801914">
                  <a:extLst>
                    <a:ext uri="{9D8B030D-6E8A-4147-A177-3AD203B41FA5}">
                      <a16:colId xmlns:a16="http://schemas.microsoft.com/office/drawing/2014/main" val="1380970963"/>
                    </a:ext>
                  </a:extLst>
                </a:gridCol>
                <a:gridCol w="1362470">
                  <a:extLst>
                    <a:ext uri="{9D8B030D-6E8A-4147-A177-3AD203B41FA5}">
                      <a16:colId xmlns:a16="http://schemas.microsoft.com/office/drawing/2014/main" val="400027846"/>
                    </a:ext>
                  </a:extLst>
                </a:gridCol>
                <a:gridCol w="1365031">
                  <a:extLst>
                    <a:ext uri="{9D8B030D-6E8A-4147-A177-3AD203B41FA5}">
                      <a16:colId xmlns:a16="http://schemas.microsoft.com/office/drawing/2014/main" val="2930980051"/>
                    </a:ext>
                  </a:extLst>
                </a:gridCol>
                <a:gridCol w="799353">
                  <a:extLst>
                    <a:ext uri="{9D8B030D-6E8A-4147-A177-3AD203B41FA5}">
                      <a16:colId xmlns:a16="http://schemas.microsoft.com/office/drawing/2014/main" val="1294302905"/>
                    </a:ext>
                  </a:extLst>
                </a:gridCol>
                <a:gridCol w="2047550">
                  <a:extLst>
                    <a:ext uri="{9D8B030D-6E8A-4147-A177-3AD203B41FA5}">
                      <a16:colId xmlns:a16="http://schemas.microsoft.com/office/drawing/2014/main" val="4043599772"/>
                    </a:ext>
                  </a:extLst>
                </a:gridCol>
              </a:tblGrid>
              <a:tr h="644679">
                <a:tc>
                  <a:txBody>
                    <a:bodyPr/>
                    <a:lstStyle/>
                    <a:p>
                      <a:pPr marL="0" indent="0" algn="ctr">
                        <a:spcBef>
                          <a:spcPts val="0"/>
                        </a:spcBef>
                        <a:buNone/>
                      </a:pPr>
                      <a:r>
                        <a:rPr lang="en-US" sz="1100" b="0" i="0" dirty="0">
                          <a:solidFill>
                            <a:schemeClr val="tx2"/>
                          </a:solidFill>
                          <a:latin typeface="Times New Roman" panose="02020603050405020304" pitchFamily="18" charset="0"/>
                          <a:cs typeface="Times New Roman" panose="02020603050405020304" pitchFamily="18" charset="0"/>
                        </a:rPr>
                        <a:t>Improve </a:t>
                      </a:r>
                      <a:r>
                        <a:rPr lang="en-US" sz="1100" b="1" i="0" dirty="0">
                          <a:solidFill>
                            <a:srgbClr val="307AAD"/>
                          </a:solidFill>
                          <a:latin typeface="Times New Roman" panose="02020603050405020304" pitchFamily="18" charset="0"/>
                          <a:cs typeface="Times New Roman" panose="02020603050405020304" pitchFamily="18" charset="0"/>
                        </a:rPr>
                        <a:t>patient and</a:t>
                      </a:r>
                    </a:p>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consumer </a:t>
                      </a:r>
                      <a:r>
                        <a:rPr lang="en-US" sz="1100" b="0" i="0" dirty="0">
                          <a:solidFill>
                            <a:schemeClr val="tx2"/>
                          </a:solidFill>
                          <a:latin typeface="Times New Roman" panose="02020603050405020304" pitchFamily="18" charset="0"/>
                          <a:cs typeface="Times New Roman" panose="02020603050405020304" pitchFamily="18" charset="0"/>
                        </a:rPr>
                        <a:t>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Engage</a:t>
                      </a:r>
                      <a:r>
                        <a:rPr lang="en-US" sz="1100" b="0" i="0" dirty="0">
                          <a:solidFill>
                            <a:schemeClr val="tx2"/>
                          </a:solidFill>
                          <a:latin typeface="Times New Roman" panose="02020603050405020304" pitchFamily="18" charset="0"/>
                          <a:cs typeface="Times New Roman" panose="02020603050405020304" pitchFamily="18" charset="0"/>
                        </a:rPr>
                        <a:t> and </a:t>
                      </a:r>
                      <a:br>
                        <a:rPr lang="en-US" sz="1100" b="0" i="0" dirty="0">
                          <a:solidFill>
                            <a:schemeClr val="tx2"/>
                          </a:solidFill>
                          <a:latin typeface="Times New Roman" panose="02020603050405020304" pitchFamily="18" charset="0"/>
                          <a:cs typeface="Times New Roman" panose="02020603050405020304" pitchFamily="18" charset="0"/>
                        </a:rPr>
                      </a:br>
                      <a:r>
                        <a:rPr lang="en-US" sz="1100" b="1" i="0" dirty="0">
                          <a:solidFill>
                            <a:srgbClr val="307AAD"/>
                          </a:solidFill>
                          <a:latin typeface="Times New Roman" panose="02020603050405020304" pitchFamily="18" charset="0"/>
                          <a:cs typeface="Times New Roman" panose="02020603050405020304" pitchFamily="18" charset="0"/>
                        </a:rPr>
                        <a:t>empower</a:t>
                      </a:r>
                      <a:r>
                        <a:rPr lang="en-US" sz="1100" b="1" i="0" dirty="0">
                          <a:solidFill>
                            <a:schemeClr val="accent4"/>
                          </a:solidFill>
                          <a:latin typeface="Times New Roman" panose="02020603050405020304" pitchFamily="18" charset="0"/>
                          <a:cs typeface="Times New Roman" panose="02020603050405020304" pitchFamily="18" charset="0"/>
                        </a:rPr>
                        <a:t> </a:t>
                      </a:r>
                      <a:r>
                        <a:rPr lang="en-US" sz="1100" b="0" i="0" dirty="0">
                          <a:solidFill>
                            <a:schemeClr val="tx2"/>
                          </a:solidFill>
                          <a:latin typeface="Times New Roman" panose="02020603050405020304" pitchFamily="18" charset="0"/>
                          <a:cs typeface="Times New Roman" panose="02020603050405020304" pitchFamily="18" charset="0"/>
                        </a:rPr>
                        <a:t>workforce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100" b="0" i="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consumer-facing</a:t>
                      </a:r>
                    </a:p>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digital tools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endParaRPr lang="en-US"/>
                    </a:p>
                  </a:txBody>
                  <a:tcPr/>
                </a:tc>
                <a:tc>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IT capabilities </a:t>
                      </a:r>
                      <a:r>
                        <a:rPr lang="en-US" sz="1100" b="0" dirty="0">
                          <a:solidFill>
                            <a:schemeClr val="tx2"/>
                          </a:solidFill>
                          <a:latin typeface="Times New Roman" panose="02020603050405020304" pitchFamily="18" charset="0"/>
                          <a:cs typeface="Times New Roman" panose="02020603050405020304" pitchFamily="18" charset="0"/>
                        </a:rPr>
                        <a:t>for the patient 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extLst>
                  <a:ext uri="{0D108BD9-81ED-4DB2-BD59-A6C34878D82A}">
                    <a16:rowId xmlns:a16="http://schemas.microsoft.com/office/drawing/2014/main" val="433933633"/>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Redesign </a:t>
                      </a:r>
                      <a:r>
                        <a:rPr lang="en-US" sz="1100" b="1" dirty="0">
                          <a:solidFill>
                            <a:srgbClr val="307AAD"/>
                          </a:solidFill>
                          <a:latin typeface="Times New Roman" panose="02020603050405020304" pitchFamily="18" charset="0"/>
                          <a:cs typeface="Times New Roman" panose="02020603050405020304" pitchFamily="18" charset="0"/>
                        </a:rPr>
                        <a:t>clinical and operational processes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9846285"/>
                  </a:ext>
                </a:extLst>
              </a:tr>
              <a:tr h="649224">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Grow and integrate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primary care base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0F4A57"/>
                          </a:solidFill>
                          <a:latin typeface="Times New Roman" panose="02020603050405020304" pitchFamily="18" charset="0"/>
                          <a:cs typeface="Times New Roman" panose="02020603050405020304" pitchFamily="18" charset="0"/>
                        </a:rPr>
                        <a:t>alignment and engagement</a:t>
                      </a: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alignment and engagement</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Improve provider </a:t>
                      </a:r>
                      <a:r>
                        <a:rPr lang="en-US" sz="1100" b="1" dirty="0">
                          <a:solidFill>
                            <a:srgbClr val="307AAD"/>
                          </a:solidFill>
                          <a:latin typeface="Times New Roman" panose="02020603050405020304" pitchFamily="18" charset="0"/>
                          <a:cs typeface="Times New Roman" panose="02020603050405020304" pitchFamily="18" charset="0"/>
                        </a:rPr>
                        <a:t>technology,</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data, and analytics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48699187"/>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cost management </a:t>
                      </a:r>
                      <a:r>
                        <a:rPr lang="en-US" sz="1100" dirty="0">
                          <a:solidFill>
                            <a:schemeClr val="tx2"/>
                          </a:solidFill>
                          <a:latin typeface="Times New Roman" panose="02020603050405020304" pitchFamily="18" charset="0"/>
                          <a:cs typeface="Times New Roman" panose="02020603050405020304" pitchFamily="18" charset="0"/>
                        </a:rPr>
                        <a:t>capabilities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698849760"/>
                  </a:ext>
                </a:extLst>
              </a:tr>
              <a:tr h="644679">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Build strategic </a:t>
                      </a:r>
                      <a:r>
                        <a:rPr lang="en-US" sz="1100" b="1" dirty="0">
                          <a:solidFill>
                            <a:srgbClr val="307AAD"/>
                          </a:solidFill>
                          <a:latin typeface="Times New Roman" panose="02020603050405020304" pitchFamily="18" charset="0"/>
                          <a:cs typeface="Times New Roman" panose="02020603050405020304" pitchFamily="18" charset="0"/>
                        </a:rPr>
                        <a:t>partnerships</a:t>
                      </a:r>
                      <a:br>
                        <a:rPr lang="en-US" sz="1100" b="1" dirty="0">
                          <a:solidFill>
                            <a:srgbClr val="307AAD"/>
                          </a:solidFill>
                          <a:latin typeface="Times New Roman" panose="02020603050405020304" pitchFamily="18" charset="0"/>
                          <a:cs typeface="Times New Roman" panose="02020603050405020304" pitchFamily="18" charset="0"/>
                        </a:rPr>
                      </a:br>
                      <a:r>
                        <a:rPr lang="en-US" sz="1100" b="1" dirty="0">
                          <a:solidFill>
                            <a:srgbClr val="307AAD"/>
                          </a:solidFill>
                          <a:latin typeface="Times New Roman" panose="02020603050405020304" pitchFamily="18" charset="0"/>
                          <a:cs typeface="Times New Roman" panose="02020603050405020304" pitchFamily="18" charset="0"/>
                        </a:rPr>
                        <a:t> along the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risk models, grow covered lives</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Develop </a:t>
                      </a:r>
                      <a:r>
                        <a:rPr lang="en-US" sz="1100" b="1" dirty="0">
                          <a:solidFill>
                            <a:srgbClr val="307AAD"/>
                          </a:solidFill>
                          <a:latin typeface="Times New Roman" panose="02020603050405020304" pitchFamily="18" charset="0"/>
                          <a:cs typeface="Times New Roman" panose="02020603050405020304" pitchFamily="18" charset="0"/>
                        </a:rPr>
                        <a:t>community care </a:t>
                      </a:r>
                      <a:r>
                        <a:rPr lang="en-US" sz="1100" dirty="0">
                          <a:solidFill>
                            <a:schemeClr val="tx2"/>
                          </a:solidFill>
                          <a:latin typeface="Times New Roman" panose="02020603050405020304" pitchFamily="18" charset="0"/>
                          <a:cs typeface="Times New Roman" panose="02020603050405020304" pitchFamily="18" charset="0"/>
                        </a:rPr>
                        <a:t>models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712112872"/>
                  </a:ext>
                </a:extLst>
              </a:tr>
              <a:tr h="644679">
                <a:tc gridSpan="2">
                  <a:txBody>
                    <a:bodyPr/>
                    <a:lstStyle/>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Optimize service lines </a:t>
                      </a:r>
                      <a:r>
                        <a:rPr lang="en-US" sz="1100" dirty="0">
                          <a:solidFill>
                            <a:schemeClr val="tx2"/>
                          </a:solidFill>
                          <a:latin typeface="Times New Roman" panose="02020603050405020304" pitchFamily="18" charset="0"/>
                          <a:cs typeface="Times New Roman" panose="02020603050405020304" pitchFamily="18" charset="0"/>
                        </a:rPr>
                        <a:t>across </a:t>
                      </a:r>
                      <a:br>
                        <a:rPr lang="en-US" sz="1100" dirty="0">
                          <a:solidFill>
                            <a:schemeClr val="tx2"/>
                          </a:solidFill>
                          <a:latin typeface="Times New Roman" panose="02020603050405020304" pitchFamily="18" charset="0"/>
                          <a:cs typeface="Times New Roman" panose="02020603050405020304" pitchFamily="18" charset="0"/>
                        </a:rPr>
                      </a:br>
                      <a:r>
                        <a:rPr lang="en-US" sz="1100" dirty="0">
                          <a:solidFill>
                            <a:schemeClr val="tx2"/>
                          </a:solidFill>
                          <a:latin typeface="Times New Roman" panose="02020603050405020304" pitchFamily="18" charset="0"/>
                          <a:cs typeface="Times New Roman" panose="02020603050405020304" pitchFamily="18" charset="0"/>
                        </a:rPr>
                        <a:t>the care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Optimize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outpatient</a:t>
                      </a:r>
                      <a:r>
                        <a:rPr lang="en-US" sz="1100" dirty="0">
                          <a:solidFill>
                            <a:schemeClr val="tx2"/>
                          </a:solidFill>
                          <a:latin typeface="Times New Roman" panose="02020603050405020304" pitchFamily="18" charset="0"/>
                          <a:cs typeface="Times New Roman" panose="02020603050405020304" pitchFamily="18" charset="0"/>
                        </a:rPr>
                        <a:t> capabilities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Align </a:t>
                      </a:r>
                      <a:r>
                        <a:rPr lang="en-US" sz="1100" b="1" dirty="0">
                          <a:solidFill>
                            <a:srgbClr val="307AAD"/>
                          </a:solidFill>
                          <a:latin typeface="Times New Roman" panose="02020603050405020304" pitchFamily="18" charset="0"/>
                          <a:cs typeface="Times New Roman" panose="02020603050405020304" pitchFamily="18" charset="0"/>
                        </a:rPr>
                        <a:t>organizational structure, incentives, and metrics</a:t>
                      </a:r>
                      <a:r>
                        <a:rPr lang="en-US" sz="1100" b="1" dirty="0">
                          <a:solidFill>
                            <a:srgbClr val="0F4A57"/>
                          </a:solidFill>
                          <a:latin typeface="Times New Roman" panose="02020603050405020304" pitchFamily="18" charset="0"/>
                          <a:cs typeface="Times New Roman" panose="02020603050405020304" pitchFamily="18" charset="0"/>
                        </a:rPr>
                        <a:t> </a:t>
                      </a:r>
                      <a:r>
                        <a:rPr lang="en-US" sz="1100" dirty="0">
                          <a:solidFill>
                            <a:schemeClr val="tx2"/>
                          </a:solidFill>
                          <a:latin typeface="Times New Roman" panose="02020603050405020304" pitchFamily="18" charset="0"/>
                          <a:cs typeface="Times New Roman" panose="02020603050405020304" pitchFamily="18" charset="0"/>
                        </a:rPr>
                        <a:t>to support strategy</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034543782"/>
                  </a:ext>
                </a:extLst>
              </a:tr>
            </a:tbl>
          </a:graphicData>
        </a:graphic>
      </p:graphicFrame>
      <p:sp>
        <p:nvSpPr>
          <p:cNvPr id="43" name="TextBox 42">
            <a:extLst>
              <a:ext uri="{FF2B5EF4-FFF2-40B4-BE49-F238E27FC236}">
                <a16:creationId xmlns:a16="http://schemas.microsoft.com/office/drawing/2014/main" id="{AFB09A0C-FA4A-3B4F-A668-A15258BD2B3B}"/>
              </a:ext>
            </a:extLst>
          </p:cNvPr>
          <p:cNvSpPr txBox="1"/>
          <p:nvPr userDrawn="1"/>
        </p:nvSpPr>
        <p:spPr bwMode="gray">
          <a:xfrm>
            <a:off x="244853" y="322727"/>
            <a:ext cx="2722652" cy="257369"/>
          </a:xfrm>
          <a:prstGeom prst="rect">
            <a:avLst/>
          </a:prstGeom>
          <a:noFill/>
        </p:spPr>
        <p:txBody>
          <a:bodyPr wrap="square" lIns="36000" tIns="36000" rIns="36000" bIns="36000" rtlCol="0" anchor="ctr">
            <a:spAutoFit/>
          </a:bodyPr>
          <a:lstStyle/>
          <a:p>
            <a:r>
              <a:rPr lang="en-US" sz="1200" dirty="0">
                <a:solidFill>
                  <a:srgbClr val="FFFFFF"/>
                </a:solidFill>
                <a:latin typeface="Franklin Gothic Medium" panose="020B0603020102020204"/>
                <a:cs typeface="Times New Roman" panose="02020603050405020304" pitchFamily="18" charset="0"/>
              </a:rPr>
              <a:t>STRATEGIC PRIORITES</a:t>
            </a:r>
          </a:p>
        </p:txBody>
      </p:sp>
    </p:spTree>
    <p:extLst>
      <p:ext uri="{BB962C8B-B14F-4D97-AF65-F5344CB8AC3E}">
        <p14:creationId xmlns:p14="http://schemas.microsoft.com/office/powerpoint/2010/main" val="2210531757"/>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blank"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515018"/>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15E921F-37C4-9A4A-A306-91EB2DCEE060}"/>
              </a:ext>
            </a:extLst>
          </p:cNvPr>
          <p:cNvSpPr/>
          <p:nvPr userDrawn="1"/>
        </p:nvSpPr>
        <p:spPr bwMode="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257314"/>
              <a:gd name="connsiteY0" fmla="*/ 0 h 6858000"/>
              <a:gd name="connsiteX1" fmla="*/ 12192000 w 12257314"/>
              <a:gd name="connsiteY1" fmla="*/ 0 h 6858000"/>
              <a:gd name="connsiteX2" fmla="*/ 12257314 w 12257314"/>
              <a:gd name="connsiteY2" fmla="*/ 3265715 h 6858000"/>
              <a:gd name="connsiteX3" fmla="*/ 0 w 12257314"/>
              <a:gd name="connsiteY3" fmla="*/ 6858000 h 6858000"/>
              <a:gd name="connsiteX4" fmla="*/ 0 w 12257314"/>
              <a:gd name="connsiteY4" fmla="*/ 0 h 6858000"/>
              <a:gd name="connsiteX0" fmla="*/ 0 w 12273643"/>
              <a:gd name="connsiteY0" fmla="*/ 0 h 6858000"/>
              <a:gd name="connsiteX1" fmla="*/ 12192000 w 12273643"/>
              <a:gd name="connsiteY1" fmla="*/ 0 h 6858000"/>
              <a:gd name="connsiteX2" fmla="*/ 12273643 w 12273643"/>
              <a:gd name="connsiteY2" fmla="*/ 1632858 h 6858000"/>
              <a:gd name="connsiteX3" fmla="*/ 0 w 12273643"/>
              <a:gd name="connsiteY3" fmla="*/ 6858000 h 6858000"/>
              <a:gd name="connsiteX4" fmla="*/ 0 w 12273643"/>
              <a:gd name="connsiteY4" fmla="*/ 0 h 6858000"/>
              <a:gd name="connsiteX0" fmla="*/ 0 w 12192000"/>
              <a:gd name="connsiteY0" fmla="*/ 0 h 6858000"/>
              <a:gd name="connsiteX1" fmla="*/ 12192000 w 12192000"/>
              <a:gd name="connsiteY1" fmla="*/ 0 h 6858000"/>
              <a:gd name="connsiteX2" fmla="*/ 12192000 w 12192000"/>
              <a:gd name="connsiteY2" fmla="*/ 2400301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2192000 w 12192000"/>
              <a:gd name="connsiteY2" fmla="*/ 2367644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2367644"/>
                </a:lnTo>
                <a:lnTo>
                  <a:pt x="0" y="6858000"/>
                </a:lnTo>
                <a:lnTo>
                  <a:pt x="0" y="0"/>
                </a:lnTo>
                <a:close/>
              </a:path>
            </a:pathLst>
          </a:custGeom>
          <a:gradFill>
            <a:gsLst>
              <a:gs pos="0">
                <a:srgbClr val="307AAD"/>
              </a:gs>
              <a:gs pos="98000">
                <a:srgbClr val="307AAD">
                  <a:alpha val="85000"/>
                </a:srgbClr>
              </a:gs>
            </a:gsLst>
            <a:lin ang="0" scaled="1"/>
          </a:gradFill>
          <a:ln w="9525">
            <a:noFill/>
          </a:ln>
          <a:effectLst>
            <a:outerShdw blurRad="508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2" name="Title"/>
          <p:cNvSpPr>
            <a:spLocks noGrp="1"/>
          </p:cNvSpPr>
          <p:nvPr userDrawn="1">
            <p:ph type="ctrTitle" hasCustomPrompt="1"/>
            <p:custDataLst>
              <p:tags r:id="rId1"/>
            </p:custDataLst>
          </p:nvPr>
        </p:nvSpPr>
        <p:spPr>
          <a:xfrm>
            <a:off x="914400" y="1325880"/>
            <a:ext cx="10363200" cy="1270363"/>
          </a:xfrm>
        </p:spPr>
        <p:txBody>
          <a:bodyPr lIns="128016" tIns="64008" rIns="128016" bIns="64008" anchor="b" anchorCtr="0">
            <a:normAutofit/>
          </a:bodyPr>
          <a:lstStyle>
            <a:lvl1pPr algn="l">
              <a:spcBef>
                <a:spcPct val="0"/>
              </a:spcBef>
              <a:defRPr sz="6000" b="1" i="0">
                <a:solidFill>
                  <a:schemeClr val="bg1"/>
                </a:solidFill>
                <a:latin typeface="+mj-lt"/>
              </a:defRPr>
            </a:lvl1pPr>
          </a:lstStyle>
          <a:p>
            <a:r>
              <a:rPr lang="en-US" dirty="0"/>
              <a:t>Click to add title</a:t>
            </a:r>
          </a:p>
        </p:txBody>
      </p:sp>
      <p:sp>
        <p:nvSpPr>
          <p:cNvPr id="6" name="btfpLayoutConfig" hidden="1"/>
          <p:cNvSpPr txBox="1"/>
          <p:nvPr userDrawn="1">
            <p:custDataLst>
              <p:tags r:id="rId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overall_0_131468226384557565 columns_1_131468226384557565 </a:t>
            </a:r>
          </a:p>
        </p:txBody>
      </p:sp>
      <p:pic>
        <p:nvPicPr>
          <p:cNvPr id="11" name="Picture 10">
            <a:extLst>
              <a:ext uri="{FF2B5EF4-FFF2-40B4-BE49-F238E27FC236}">
                <a16:creationId xmlns:a16="http://schemas.microsoft.com/office/drawing/2014/main" id="{39560BEA-979F-F240-B6EA-3390DC021418}"/>
              </a:ext>
            </a:extLst>
          </p:cNvPr>
          <p:cNvPicPr>
            <a:picLocks noChangeAspect="1"/>
          </p:cNvPicPr>
          <p:nvPr userDrawn="1"/>
        </p:nvPicPr>
        <p:blipFill>
          <a:blip r:embed="rId4"/>
          <a:stretch>
            <a:fillRect/>
          </a:stretch>
        </p:blipFill>
        <p:spPr>
          <a:xfrm>
            <a:off x="8295003" y="5460574"/>
            <a:ext cx="3368631" cy="984676"/>
          </a:xfrm>
          <a:prstGeom prst="rect">
            <a:avLst/>
          </a:prstGeom>
        </p:spPr>
      </p:pic>
      <p:sp>
        <p:nvSpPr>
          <p:cNvPr id="19" name="Text Placeholder 18">
            <a:extLst>
              <a:ext uri="{FF2B5EF4-FFF2-40B4-BE49-F238E27FC236}">
                <a16:creationId xmlns:a16="http://schemas.microsoft.com/office/drawing/2014/main" id="{9F000818-D6C4-B44B-BB04-824A1FA0F648}"/>
              </a:ext>
            </a:extLst>
          </p:cNvPr>
          <p:cNvSpPr>
            <a:spLocks noGrp="1"/>
          </p:cNvSpPr>
          <p:nvPr>
            <p:ph type="body" sz="quarter" idx="10"/>
          </p:nvPr>
        </p:nvSpPr>
        <p:spPr>
          <a:xfrm>
            <a:off x="914400" y="2595563"/>
            <a:ext cx="7050088" cy="1355725"/>
          </a:xfrm>
        </p:spPr>
        <p:txBody>
          <a:bodyPr>
            <a:noAutofit/>
          </a:bodyPr>
          <a:lstStyle>
            <a:lvl1pPr>
              <a:defRPr sz="2400" b="0" i="0">
                <a:solidFill>
                  <a:schemeClr val="bg1"/>
                </a:solidFill>
                <a:latin typeface="+mj-lt"/>
              </a:defRPr>
            </a:lvl1pPr>
            <a:lvl2pPr>
              <a:defRPr sz="2400" b="0" i="0">
                <a:solidFill>
                  <a:schemeClr val="bg1"/>
                </a:solidFill>
                <a:latin typeface="Franklin Gothic Medium" panose="020B0603020102020204" pitchFamily="34" charset="0"/>
              </a:defRPr>
            </a:lvl2pPr>
            <a:lvl3pPr>
              <a:defRPr sz="2400" b="0" i="0">
                <a:solidFill>
                  <a:schemeClr val="bg1"/>
                </a:solidFill>
                <a:latin typeface="Franklin Gothic Medium" panose="020B0603020102020204" pitchFamily="34" charset="0"/>
              </a:defRPr>
            </a:lvl3pPr>
            <a:lvl4pPr>
              <a:defRPr sz="2400" b="0" i="0">
                <a:solidFill>
                  <a:schemeClr val="bg1"/>
                </a:solidFill>
                <a:latin typeface="Franklin Gothic Medium" panose="020B0603020102020204" pitchFamily="34" charset="0"/>
              </a:defRPr>
            </a:lvl4pPr>
            <a:lvl5pPr>
              <a:defRPr sz="2400" b="0" i="0">
                <a:solidFill>
                  <a:schemeClr val="bg1"/>
                </a:solidFill>
                <a:latin typeface="Franklin Gothic Medium" panose="020B0603020102020204" pitchFamily="34" charset="0"/>
              </a:defRPr>
            </a:lvl5pPr>
          </a:lstStyle>
          <a:p>
            <a:pPr lvl="0"/>
            <a:r>
              <a:rPr lang="en-US" dirty="0"/>
              <a:t>Edit Master text styles</a:t>
            </a:r>
          </a:p>
        </p:txBody>
      </p:sp>
    </p:spTree>
    <p:extLst>
      <p:ext uri="{BB962C8B-B14F-4D97-AF65-F5344CB8AC3E}">
        <p14:creationId xmlns:p14="http://schemas.microsoft.com/office/powerpoint/2010/main" val="448567378"/>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09600" y="1600200"/>
            <a:ext cx="10912928"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Tree>
    <p:extLst>
      <p:ext uri="{BB962C8B-B14F-4D97-AF65-F5344CB8AC3E}">
        <p14:creationId xmlns:p14="http://schemas.microsoft.com/office/powerpoint/2010/main" val="1886445327"/>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155871" y="1600200"/>
            <a:ext cx="5366657"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8476A7-CA12-C345-A610-ABB0549CD094}"/>
              </a:ext>
            </a:extLst>
          </p:cNvPr>
          <p:cNvSpPr>
            <a:spLocks noGrp="1"/>
          </p:cNvSpPr>
          <p:nvPr>
            <p:ph type="body" sz="quarter" idx="10"/>
          </p:nvPr>
        </p:nvSpPr>
        <p:spPr>
          <a:xfrm>
            <a:off x="609600" y="1600200"/>
            <a:ext cx="5366657" cy="45262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8779406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09600" y="1600200"/>
            <a:ext cx="10912928"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Tree>
    <p:extLst>
      <p:ext uri="{BB962C8B-B14F-4D97-AF65-F5344CB8AC3E}">
        <p14:creationId xmlns:p14="http://schemas.microsoft.com/office/powerpoint/2010/main" val="1666811923"/>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p:cNvSpPr>
            <a:spLocks noGrp="1"/>
          </p:cNvSpPr>
          <p:nvPr>
            <p:ph type="title"/>
            <p:custDataLst>
              <p:tags r:id="rId1"/>
            </p:custDataLst>
          </p:nvPr>
        </p:nvSpPr>
        <p:spPr/>
        <p:txBody>
          <a:bodyPr/>
          <a:lstStyle/>
          <a:p>
            <a:r>
              <a:rPr lang="en-US"/>
              <a:t>Click to edit Master title style</a:t>
            </a:r>
          </a:p>
        </p:txBody>
      </p:sp>
      <p:sp>
        <p:nvSpPr>
          <p:cNvPr id="3" name="btfpLayoutConfig" hidden="1"/>
          <p:cNvSpPr txBox="1"/>
          <p:nvPr userDrawn="1">
            <p:custDataLst>
              <p:tags r:id="rId2"/>
            </p:custDataLst>
          </p:nvPr>
        </p:nvSpPr>
        <p:spPr bwMode="gray">
          <a:xfrm>
            <a:off x="12700" y="12700"/>
            <a:ext cx="8890000" cy="88092"/>
          </a:xfrm>
          <a:prstGeom prst="rect">
            <a:avLst/>
          </a:prstGeom>
          <a:noFill/>
        </p:spPr>
        <p:txBody>
          <a:bodyPr vert="horz" wrap="square" lIns="36000" tIns="36000" rIns="36000" bIns="36000" rtlCol="0">
            <a:spAutoFit/>
          </a:bodyPr>
          <a:lstStyle/>
          <a:p>
            <a:pPr defTabSz="711143">
              <a:spcBef>
                <a:spcPts val="1200"/>
              </a:spcBef>
            </a:pPr>
            <a:r>
              <a:rPr lang="en-US" sz="100">
                <a:solidFill>
                  <a:srgbClr val="FFFFFF">
                    <a:alpha val="0"/>
                  </a:srgbClr>
                </a:solidFill>
              </a:rPr>
              <a:t>overall_0_131959414918610113 columns_1_131959414918610113 </a:t>
            </a:r>
          </a:p>
        </p:txBody>
      </p:sp>
    </p:spTree>
    <p:extLst>
      <p:ext uri="{BB962C8B-B14F-4D97-AF65-F5344CB8AC3E}">
        <p14:creationId xmlns:p14="http://schemas.microsoft.com/office/powerpoint/2010/main" val="1579620704"/>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7B2D0C5-DA42-254F-AC9D-EEE6C722D5E1}"/>
              </a:ext>
            </a:extLst>
          </p:cNvPr>
          <p:cNvSpPr>
            <a:spLocks noGrp="1"/>
          </p:cNvSpPr>
          <p:nvPr>
            <p:ph type="body" sz="quarter" idx="10"/>
          </p:nvPr>
        </p:nvSpPr>
        <p:spPr>
          <a:xfrm>
            <a:off x="612648" y="690664"/>
            <a:ext cx="8246007" cy="5476672"/>
          </a:xfrm>
        </p:spPr>
        <p:txBody>
          <a:bodyPr anchor="ctr">
            <a:normAutofit/>
          </a:bodyPr>
          <a:lstStyle>
            <a:lvl1pPr>
              <a:defRPr sz="4400" b="1" i="0">
                <a:solidFill>
                  <a:schemeClr val="bg1"/>
                </a:solidFill>
                <a:latin typeface="+mj-lt"/>
              </a:defRPr>
            </a:lvl1pPr>
            <a:lvl2pPr>
              <a:defRPr sz="4400" b="1" i="0">
                <a:solidFill>
                  <a:schemeClr val="bg1"/>
                </a:solidFill>
                <a:latin typeface="+mj-lt"/>
              </a:defRPr>
            </a:lvl2pPr>
            <a:lvl3pPr>
              <a:defRPr sz="4400" b="1" i="0">
                <a:solidFill>
                  <a:schemeClr val="bg1"/>
                </a:solidFill>
                <a:latin typeface="+mj-lt"/>
              </a:defRPr>
            </a:lvl3pPr>
            <a:lvl4pPr>
              <a:defRPr sz="4400" b="1" i="0">
                <a:solidFill>
                  <a:schemeClr val="bg1"/>
                </a:solidFill>
                <a:latin typeface="+mj-lt"/>
              </a:defRPr>
            </a:lvl4pPr>
            <a:lvl5pPr>
              <a:defRPr sz="4400" b="1" i="0">
                <a:solidFill>
                  <a:schemeClr val="bg1"/>
                </a:solidFill>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A0BC1C44-4604-D742-82EF-005E81E83344}"/>
              </a:ext>
            </a:extLst>
          </p:cNvPr>
          <p:cNvSpPr txBox="1"/>
          <p:nvPr userDrawn="1"/>
        </p:nvSpPr>
        <p:spPr bwMode="gray">
          <a:xfrm>
            <a:off x="609600" y="6374562"/>
            <a:ext cx="3400537" cy="318924"/>
          </a:xfrm>
          <a:prstGeom prst="rect">
            <a:avLst/>
          </a:prstGeom>
          <a:noFill/>
        </p:spPr>
        <p:txBody>
          <a:bodyPr wrap="none" lIns="36000" tIns="36000" rIns="36000" bIns="36000" rtlCol="0">
            <a:spAutoFit/>
          </a:bodyPr>
          <a:lstStyle/>
          <a:p>
            <a:r>
              <a:rPr lang="en-US" sz="1600" b="1" i="1">
                <a:solidFill>
                  <a:srgbClr val="FFFFFF"/>
                </a:solidFill>
                <a:latin typeface="Times New Roman" panose="02020603050405020304" pitchFamily="18" charset="0"/>
                <a:cs typeface="Times New Roman" panose="02020603050405020304" pitchFamily="18" charset="0"/>
              </a:rPr>
              <a:t>Advancing Health. </a:t>
            </a:r>
            <a:r>
              <a:rPr lang="en-US" sz="1600" i="1">
                <a:solidFill>
                  <a:srgbClr val="FFFFFF"/>
                </a:solidFill>
                <a:latin typeface="Times New Roman" panose="02020603050405020304" pitchFamily="18" charset="0"/>
                <a:cs typeface="Times New Roman" panose="02020603050405020304" pitchFamily="18" charset="0"/>
              </a:rPr>
              <a:t>Personalizing Care.</a:t>
            </a:r>
          </a:p>
        </p:txBody>
      </p:sp>
    </p:spTree>
    <p:extLst>
      <p:ext uri="{BB962C8B-B14F-4D97-AF65-F5344CB8AC3E}">
        <p14:creationId xmlns:p14="http://schemas.microsoft.com/office/powerpoint/2010/main" val="1098343924"/>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blank" preserve="1">
  <p:cSld name="8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3A9EBA-0F61-F847-8EDD-CE349804300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608929" y="6339539"/>
            <a:ext cx="1368124" cy="404253"/>
          </a:xfrm>
          <a:prstGeom prst="rect">
            <a:avLst/>
          </a:prstGeom>
        </p:spPr>
      </p:pic>
      <p:sp>
        <p:nvSpPr>
          <p:cNvPr id="4" name="Rectangle 3">
            <a:extLst>
              <a:ext uri="{FF2B5EF4-FFF2-40B4-BE49-F238E27FC236}">
                <a16:creationId xmlns:a16="http://schemas.microsoft.com/office/drawing/2014/main" id="{A9E0BA94-5302-E744-8895-5CD61EC9B2DA}"/>
              </a:ext>
            </a:extLst>
          </p:cNvPr>
          <p:cNvSpPr/>
          <p:nvPr userDrawn="1"/>
        </p:nvSpPr>
        <p:spPr bwMode="gray">
          <a:xfrm>
            <a:off x="6777547" y="751889"/>
            <a:ext cx="4722746"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a:solidFill>
                  <a:srgbClr val="6C7379"/>
                </a:solidFill>
              </a:rPr>
              <a:t>To create healthier</a:t>
            </a:r>
            <a:br>
              <a:rPr lang="en-US" sz="2800" b="1" i="1">
                <a:solidFill>
                  <a:srgbClr val="6C7379"/>
                </a:solidFill>
              </a:rPr>
            </a:br>
            <a:r>
              <a:rPr lang="en-US" sz="2800" b="1" i="1">
                <a:solidFill>
                  <a:srgbClr val="6C7379"/>
                </a:solidFill>
              </a:rPr>
              <a:t>communities, now and</a:t>
            </a:r>
            <a:br>
              <a:rPr lang="en-US" sz="2800" b="1" i="1">
                <a:solidFill>
                  <a:srgbClr val="6C7379"/>
                </a:solidFill>
              </a:rPr>
            </a:br>
            <a:r>
              <a:rPr lang="en-US" sz="2800" b="1" i="1">
                <a:solidFill>
                  <a:srgbClr val="6C7379"/>
                </a:solidFill>
              </a:rPr>
              <a:t>for generations to come.</a:t>
            </a:r>
            <a:endParaRPr lang="en-US" sz="2400" i="1">
              <a:solidFill>
                <a:srgbClr val="6C7379"/>
              </a:solidFill>
            </a:endParaRPr>
          </a:p>
        </p:txBody>
      </p:sp>
      <p:sp>
        <p:nvSpPr>
          <p:cNvPr id="5" name="Rectangle 4">
            <a:extLst>
              <a:ext uri="{FF2B5EF4-FFF2-40B4-BE49-F238E27FC236}">
                <a16:creationId xmlns:a16="http://schemas.microsoft.com/office/drawing/2014/main" id="{8EA3D1B1-D76E-9E48-852A-B5D68063598F}"/>
              </a:ext>
            </a:extLst>
          </p:cNvPr>
          <p:cNvSpPr/>
          <p:nvPr userDrawn="1"/>
        </p:nvSpPr>
        <p:spPr bwMode="gray">
          <a:xfrm>
            <a:off x="929641" y="751890"/>
            <a:ext cx="4722745"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a:solidFill>
                  <a:srgbClr val="6C7379"/>
                </a:solidFill>
              </a:rPr>
              <a:t>Memorial Hermann </a:t>
            </a:r>
            <a:br>
              <a:rPr lang="en-US" sz="2800" b="1" i="1">
                <a:solidFill>
                  <a:srgbClr val="6C7379"/>
                </a:solidFill>
              </a:rPr>
            </a:br>
            <a:r>
              <a:rPr lang="en-US" sz="2800" b="1" i="1">
                <a:solidFill>
                  <a:srgbClr val="6C7379"/>
                </a:solidFill>
              </a:rPr>
              <a:t>Health System is a </a:t>
            </a:r>
            <a:br>
              <a:rPr lang="en-US" sz="2800" b="1" i="1">
                <a:solidFill>
                  <a:srgbClr val="6C7379"/>
                </a:solidFill>
              </a:rPr>
            </a:br>
            <a:r>
              <a:rPr lang="en-US" sz="2800" b="1" i="1">
                <a:solidFill>
                  <a:srgbClr val="6C7379"/>
                </a:solidFill>
              </a:rPr>
              <a:t>nonprofit, values-driven, community-owned </a:t>
            </a:r>
            <a:br>
              <a:rPr lang="en-US" sz="2800" b="1" i="1">
                <a:solidFill>
                  <a:srgbClr val="6C7379"/>
                </a:solidFill>
              </a:rPr>
            </a:br>
            <a:r>
              <a:rPr lang="en-US" sz="2800" b="1" i="1">
                <a:solidFill>
                  <a:srgbClr val="6C7379"/>
                </a:solidFill>
              </a:rPr>
              <a:t>health system dedicated </a:t>
            </a:r>
            <a:br>
              <a:rPr lang="en-US" sz="2800" b="1" i="1">
                <a:solidFill>
                  <a:srgbClr val="6C7379"/>
                </a:solidFill>
              </a:rPr>
            </a:br>
            <a:r>
              <a:rPr lang="en-US" sz="2800" b="1" i="1">
                <a:solidFill>
                  <a:srgbClr val="6C7379"/>
                </a:solidFill>
              </a:rPr>
              <a:t>to improving health.</a:t>
            </a:r>
            <a:endParaRPr lang="en-US" sz="2400" i="1">
              <a:solidFill>
                <a:srgbClr val="6C7379"/>
              </a:solidFill>
            </a:endParaRPr>
          </a:p>
        </p:txBody>
      </p:sp>
      <p:sp>
        <p:nvSpPr>
          <p:cNvPr id="6" name="Rectangle 5">
            <a:extLst>
              <a:ext uri="{FF2B5EF4-FFF2-40B4-BE49-F238E27FC236}">
                <a16:creationId xmlns:a16="http://schemas.microsoft.com/office/drawing/2014/main" id="{E0FA2F83-B365-DE49-97B1-4D66DD96DECD}"/>
              </a:ext>
            </a:extLst>
          </p:cNvPr>
          <p:cNvSpPr/>
          <p:nvPr userDrawn="1"/>
        </p:nvSpPr>
        <p:spPr bwMode="gray">
          <a:xfrm>
            <a:off x="8057832" y="1134110"/>
            <a:ext cx="2162175" cy="589280"/>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a:solidFill>
                  <a:srgbClr val="F6A900"/>
                </a:solidFill>
                <a:latin typeface="Franklin Gothic Medium" panose="020B0603020102020204"/>
              </a:rPr>
              <a:t>OUR VISION</a:t>
            </a:r>
          </a:p>
        </p:txBody>
      </p:sp>
      <p:sp>
        <p:nvSpPr>
          <p:cNvPr id="9" name="Rectangle 8">
            <a:extLst>
              <a:ext uri="{FF2B5EF4-FFF2-40B4-BE49-F238E27FC236}">
                <a16:creationId xmlns:a16="http://schemas.microsoft.com/office/drawing/2014/main" id="{22A9BF62-0B0E-664C-8499-2083D79FE84F}"/>
              </a:ext>
            </a:extLst>
          </p:cNvPr>
          <p:cNvSpPr/>
          <p:nvPr userDrawn="1"/>
        </p:nvSpPr>
        <p:spPr bwMode="gray">
          <a:xfrm>
            <a:off x="2209925" y="1134110"/>
            <a:ext cx="2162175" cy="58928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a:solidFill>
                  <a:srgbClr val="F6A900"/>
                </a:solidFill>
                <a:latin typeface="Franklin Gothic Medium" panose="020B0603020102020204"/>
              </a:rPr>
              <a:t>OUR MISSION</a:t>
            </a:r>
          </a:p>
        </p:txBody>
      </p:sp>
      <p:sp>
        <p:nvSpPr>
          <p:cNvPr id="3" name="Rectangle 2">
            <a:extLst>
              <a:ext uri="{FF2B5EF4-FFF2-40B4-BE49-F238E27FC236}">
                <a16:creationId xmlns:a16="http://schemas.microsoft.com/office/drawing/2014/main" id="{2C9E9465-5AC2-164C-8F07-0D904DD77C26}"/>
              </a:ext>
            </a:extLst>
          </p:cNvPr>
          <p:cNvSpPr/>
          <p:nvPr userDrawn="1"/>
        </p:nvSpPr>
        <p:spPr bwMode="gray">
          <a:xfrm>
            <a:off x="2953387"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10" name="Rectangle 9">
            <a:extLst>
              <a:ext uri="{FF2B5EF4-FFF2-40B4-BE49-F238E27FC236}">
                <a16:creationId xmlns:a16="http://schemas.microsoft.com/office/drawing/2014/main" id="{B80653FA-7931-5049-90E4-15EEA801688F}"/>
              </a:ext>
            </a:extLst>
          </p:cNvPr>
          <p:cNvSpPr/>
          <p:nvPr userDrawn="1"/>
        </p:nvSpPr>
        <p:spPr bwMode="gray">
          <a:xfrm>
            <a:off x="8801294"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11" name="TextBox 10">
            <a:extLst>
              <a:ext uri="{FF2B5EF4-FFF2-40B4-BE49-F238E27FC236}">
                <a16:creationId xmlns:a16="http://schemas.microsoft.com/office/drawing/2014/main" id="{31FC1EDE-4A49-1A4D-B6D0-817FAA214478}"/>
              </a:ext>
            </a:extLst>
          </p:cNvPr>
          <p:cNvSpPr txBox="1"/>
          <p:nvPr userDrawn="1"/>
        </p:nvSpPr>
        <p:spPr bwMode="gray">
          <a:xfrm>
            <a:off x="609600" y="6374562"/>
            <a:ext cx="3400537" cy="318924"/>
          </a:xfrm>
          <a:prstGeom prst="rect">
            <a:avLst/>
          </a:prstGeom>
          <a:noFill/>
        </p:spPr>
        <p:txBody>
          <a:bodyPr wrap="none" lIns="36000" tIns="36000" rIns="36000" bIns="36000" rtlCol="0">
            <a:spAutoFit/>
          </a:bodyPr>
          <a:lstStyle/>
          <a:p>
            <a:r>
              <a:rPr lang="en-US" sz="1600" b="1" i="1">
                <a:solidFill>
                  <a:srgbClr val="FFFFFF"/>
                </a:solidFill>
                <a:latin typeface="Times New Roman" panose="02020603050405020304" pitchFamily="18" charset="0"/>
                <a:cs typeface="Times New Roman" panose="02020603050405020304" pitchFamily="18" charset="0"/>
              </a:rPr>
              <a:t>Advancing Health. </a:t>
            </a:r>
            <a:r>
              <a:rPr lang="en-US" sz="1600" i="1">
                <a:solidFill>
                  <a:srgbClr val="FFFFFF"/>
                </a:solidFill>
                <a:latin typeface="Times New Roman" panose="02020603050405020304" pitchFamily="18" charset="0"/>
                <a:cs typeface="Times New Roman" panose="02020603050405020304" pitchFamily="18" charset="0"/>
              </a:rPr>
              <a:t>Personalizing Care.</a:t>
            </a:r>
          </a:p>
        </p:txBody>
      </p:sp>
    </p:spTree>
    <p:extLst>
      <p:ext uri="{BB962C8B-B14F-4D97-AF65-F5344CB8AC3E}">
        <p14:creationId xmlns:p14="http://schemas.microsoft.com/office/powerpoint/2010/main" val="2091092065"/>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p:txBody>
          <a:bodyPr/>
          <a:lstStyle>
            <a:lvl1pPr>
              <a:spcBef>
                <a:spcPts val="1200"/>
              </a:spcBef>
              <a:defRPr/>
            </a:lvl1pPr>
            <a:lvl2pPr>
              <a:spcBef>
                <a:spcPts val="800"/>
              </a:spcBef>
              <a:defRPr/>
            </a:lvl2pPr>
            <a:lvl3pPr>
              <a:spcBef>
                <a:spcPts val="800"/>
              </a:spcBef>
              <a:defRPr/>
            </a:lvl3pPr>
            <a:lvl4pPr>
              <a:spcBef>
                <a:spcPts val="800"/>
              </a:spcBef>
              <a:defRPr/>
            </a:lvl4pPr>
            <a:lvl5pPr>
              <a:spcBef>
                <a:spcPts val="8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46338008"/>
      </p:ext>
    </p:extLst>
  </p:cSld>
  <p:clrMapOvr>
    <a:masterClrMapping/>
  </p:clrMapOvr>
  <p:transition>
    <p:wipe dir="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155871" y="1600200"/>
            <a:ext cx="5366657"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8476A7-CA12-C345-A610-ABB0549CD094}"/>
              </a:ext>
            </a:extLst>
          </p:cNvPr>
          <p:cNvSpPr>
            <a:spLocks noGrp="1"/>
          </p:cNvSpPr>
          <p:nvPr>
            <p:ph type="body" sz="quarter" idx="10"/>
          </p:nvPr>
        </p:nvSpPr>
        <p:spPr>
          <a:xfrm>
            <a:off x="609600" y="1600200"/>
            <a:ext cx="5366657" cy="45262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954546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p:cNvSpPr>
            <a:spLocks noGrp="1"/>
          </p:cNvSpPr>
          <p:nvPr>
            <p:ph type="title"/>
            <p:custDataLst>
              <p:tags r:id="rId1"/>
            </p:custDataLst>
          </p:nvPr>
        </p:nvSpPr>
        <p:spPr/>
        <p:txBody>
          <a:bodyPr/>
          <a:lstStyle/>
          <a:p>
            <a:r>
              <a:rPr lang="en-US"/>
              <a:t>Click to edit Master title style</a:t>
            </a:r>
          </a:p>
        </p:txBody>
      </p:sp>
      <p:sp>
        <p:nvSpPr>
          <p:cNvPr id="3" name="btfpLayoutConfig" hidden="1"/>
          <p:cNvSpPr txBox="1"/>
          <p:nvPr userDrawn="1">
            <p:custDataLst>
              <p:tags r:id="rId2"/>
            </p:custDataLst>
          </p:nvPr>
        </p:nvSpPr>
        <p:spPr bwMode="gray">
          <a:xfrm>
            <a:off x="12700" y="12700"/>
            <a:ext cx="8890000" cy="88092"/>
          </a:xfrm>
          <a:prstGeom prst="rect">
            <a:avLst/>
          </a:prstGeom>
          <a:noFill/>
        </p:spPr>
        <p:txBody>
          <a:bodyPr vert="horz" wrap="square" lIns="36000" tIns="36000" rIns="36000" bIns="36000" rtlCol="0">
            <a:spAutoFit/>
          </a:bodyPr>
          <a:lstStyle/>
          <a:p>
            <a:pPr defTabSz="711143">
              <a:spcBef>
                <a:spcPts val="1200"/>
              </a:spcBef>
            </a:pPr>
            <a:r>
              <a:rPr lang="en-US" sz="100">
                <a:solidFill>
                  <a:srgbClr val="FFFFFF">
                    <a:alpha val="0"/>
                  </a:srgbClr>
                </a:solidFill>
              </a:rPr>
              <a:t>overall_0_131959414918610113 columns_1_131959414918610113 </a:t>
            </a:r>
          </a:p>
        </p:txBody>
      </p:sp>
    </p:spTree>
    <p:extLst>
      <p:ext uri="{BB962C8B-B14F-4D97-AF65-F5344CB8AC3E}">
        <p14:creationId xmlns:p14="http://schemas.microsoft.com/office/powerpoint/2010/main" val="2401723393"/>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8882A5-1177-4245-B002-A0D960622A2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Text Placeholder 3">
            <a:extLst>
              <a:ext uri="{FF2B5EF4-FFF2-40B4-BE49-F238E27FC236}">
                <a16:creationId xmlns:a16="http://schemas.microsoft.com/office/drawing/2014/main" id="{17B2D0C5-DA42-254F-AC9D-EEE6C722D5E1}"/>
              </a:ext>
            </a:extLst>
          </p:cNvPr>
          <p:cNvSpPr>
            <a:spLocks noGrp="1"/>
          </p:cNvSpPr>
          <p:nvPr>
            <p:ph type="body" sz="quarter" idx="10"/>
          </p:nvPr>
        </p:nvSpPr>
        <p:spPr>
          <a:xfrm>
            <a:off x="612648" y="690664"/>
            <a:ext cx="8246007" cy="5476672"/>
          </a:xfrm>
        </p:spPr>
        <p:txBody>
          <a:bodyPr anchor="ctr">
            <a:normAutofit/>
          </a:bodyPr>
          <a:lstStyle>
            <a:lvl1pPr>
              <a:defRPr sz="4400" b="1" i="0">
                <a:solidFill>
                  <a:schemeClr val="bg1"/>
                </a:solidFill>
                <a:latin typeface="+mj-lt"/>
              </a:defRPr>
            </a:lvl1pPr>
            <a:lvl2pPr>
              <a:defRPr sz="4400" b="1" i="0">
                <a:solidFill>
                  <a:schemeClr val="bg1"/>
                </a:solidFill>
                <a:latin typeface="+mj-lt"/>
              </a:defRPr>
            </a:lvl2pPr>
            <a:lvl3pPr>
              <a:defRPr sz="4400" b="1" i="0">
                <a:solidFill>
                  <a:schemeClr val="bg1"/>
                </a:solidFill>
                <a:latin typeface="+mj-lt"/>
              </a:defRPr>
            </a:lvl3pPr>
            <a:lvl4pPr>
              <a:defRPr sz="4400" b="1" i="0">
                <a:solidFill>
                  <a:schemeClr val="bg1"/>
                </a:solidFill>
                <a:latin typeface="+mj-lt"/>
              </a:defRPr>
            </a:lvl4pPr>
            <a:lvl5pPr>
              <a:defRPr sz="4400" b="1" i="0">
                <a:solidFill>
                  <a:schemeClr val="bg1"/>
                </a:solidFill>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80816865"/>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8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3A9EBA-0F61-F847-8EDD-CE349804300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Rectangle 3">
            <a:extLst>
              <a:ext uri="{FF2B5EF4-FFF2-40B4-BE49-F238E27FC236}">
                <a16:creationId xmlns:a16="http://schemas.microsoft.com/office/drawing/2014/main" id="{A9E0BA94-5302-E744-8895-5CD61EC9B2DA}"/>
              </a:ext>
            </a:extLst>
          </p:cNvPr>
          <p:cNvSpPr/>
          <p:nvPr userDrawn="1"/>
        </p:nvSpPr>
        <p:spPr bwMode="gray">
          <a:xfrm>
            <a:off x="6777547" y="751889"/>
            <a:ext cx="4722746"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To create healthier</a:t>
            </a:r>
            <a:br>
              <a:rPr lang="en-US" sz="2800" b="1" i="1" dirty="0">
                <a:solidFill>
                  <a:srgbClr val="6C7379"/>
                </a:solidFill>
              </a:rPr>
            </a:br>
            <a:r>
              <a:rPr lang="en-US" sz="2800" b="1" i="1" dirty="0">
                <a:solidFill>
                  <a:srgbClr val="6C7379"/>
                </a:solidFill>
              </a:rPr>
              <a:t>communities, now and</a:t>
            </a:r>
            <a:br>
              <a:rPr lang="en-US" sz="2800" b="1" i="1" dirty="0">
                <a:solidFill>
                  <a:srgbClr val="6C7379"/>
                </a:solidFill>
              </a:rPr>
            </a:br>
            <a:r>
              <a:rPr lang="en-US" sz="2800" b="1" i="1" dirty="0">
                <a:solidFill>
                  <a:srgbClr val="6C7379"/>
                </a:solidFill>
              </a:rPr>
              <a:t>for generations to come.</a:t>
            </a:r>
            <a:endParaRPr lang="en-US" sz="2400" i="1" dirty="0">
              <a:solidFill>
                <a:srgbClr val="6C7379"/>
              </a:solidFill>
            </a:endParaRPr>
          </a:p>
        </p:txBody>
      </p:sp>
      <p:sp>
        <p:nvSpPr>
          <p:cNvPr id="5" name="Rectangle 4">
            <a:extLst>
              <a:ext uri="{FF2B5EF4-FFF2-40B4-BE49-F238E27FC236}">
                <a16:creationId xmlns:a16="http://schemas.microsoft.com/office/drawing/2014/main" id="{8EA3D1B1-D76E-9E48-852A-B5D68063598F}"/>
              </a:ext>
            </a:extLst>
          </p:cNvPr>
          <p:cNvSpPr/>
          <p:nvPr userDrawn="1"/>
        </p:nvSpPr>
        <p:spPr bwMode="gray">
          <a:xfrm>
            <a:off x="929641" y="751890"/>
            <a:ext cx="4722745"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Memorial Hermann </a:t>
            </a:r>
            <a:br>
              <a:rPr lang="en-US" sz="2800" b="1" i="1" dirty="0">
                <a:solidFill>
                  <a:srgbClr val="6C7379"/>
                </a:solidFill>
              </a:rPr>
            </a:br>
            <a:r>
              <a:rPr lang="en-US" sz="2800" b="1" i="1" dirty="0">
                <a:solidFill>
                  <a:srgbClr val="6C7379"/>
                </a:solidFill>
              </a:rPr>
              <a:t>Health System is a </a:t>
            </a:r>
            <a:br>
              <a:rPr lang="en-US" sz="2800" b="1" i="1" dirty="0">
                <a:solidFill>
                  <a:srgbClr val="6C7379"/>
                </a:solidFill>
              </a:rPr>
            </a:br>
            <a:r>
              <a:rPr lang="en-US" sz="2800" b="1" i="1" dirty="0">
                <a:solidFill>
                  <a:srgbClr val="6C7379"/>
                </a:solidFill>
              </a:rPr>
              <a:t>nonprofit, values-driven, community-owned </a:t>
            </a:r>
            <a:br>
              <a:rPr lang="en-US" sz="2800" b="1" i="1" dirty="0">
                <a:solidFill>
                  <a:srgbClr val="6C7379"/>
                </a:solidFill>
              </a:rPr>
            </a:br>
            <a:r>
              <a:rPr lang="en-US" sz="2800" b="1" i="1" dirty="0">
                <a:solidFill>
                  <a:srgbClr val="6C7379"/>
                </a:solidFill>
              </a:rPr>
              <a:t>health system dedicated </a:t>
            </a:r>
            <a:br>
              <a:rPr lang="en-US" sz="2800" b="1" i="1" dirty="0">
                <a:solidFill>
                  <a:srgbClr val="6C7379"/>
                </a:solidFill>
              </a:rPr>
            </a:br>
            <a:r>
              <a:rPr lang="en-US" sz="2800" b="1" i="1" dirty="0">
                <a:solidFill>
                  <a:srgbClr val="6C7379"/>
                </a:solidFill>
              </a:rPr>
              <a:t>to improving health.</a:t>
            </a:r>
            <a:endParaRPr lang="en-US" sz="2400" i="1" dirty="0">
              <a:solidFill>
                <a:srgbClr val="6C7379"/>
              </a:solidFill>
            </a:endParaRPr>
          </a:p>
        </p:txBody>
      </p:sp>
      <p:sp>
        <p:nvSpPr>
          <p:cNvPr id="6" name="Rectangle 5">
            <a:extLst>
              <a:ext uri="{FF2B5EF4-FFF2-40B4-BE49-F238E27FC236}">
                <a16:creationId xmlns:a16="http://schemas.microsoft.com/office/drawing/2014/main" id="{E0FA2F83-B365-DE49-97B1-4D66DD96DECD}"/>
              </a:ext>
            </a:extLst>
          </p:cNvPr>
          <p:cNvSpPr/>
          <p:nvPr userDrawn="1"/>
        </p:nvSpPr>
        <p:spPr bwMode="gray">
          <a:xfrm>
            <a:off x="8057832" y="1134110"/>
            <a:ext cx="2162175" cy="589280"/>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VISION</a:t>
            </a:r>
          </a:p>
        </p:txBody>
      </p:sp>
      <p:sp>
        <p:nvSpPr>
          <p:cNvPr id="9" name="Rectangle 8">
            <a:extLst>
              <a:ext uri="{FF2B5EF4-FFF2-40B4-BE49-F238E27FC236}">
                <a16:creationId xmlns:a16="http://schemas.microsoft.com/office/drawing/2014/main" id="{22A9BF62-0B0E-664C-8499-2083D79FE84F}"/>
              </a:ext>
            </a:extLst>
          </p:cNvPr>
          <p:cNvSpPr/>
          <p:nvPr userDrawn="1"/>
        </p:nvSpPr>
        <p:spPr bwMode="gray">
          <a:xfrm>
            <a:off x="2209925" y="1134110"/>
            <a:ext cx="2162175" cy="58928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MISSION</a:t>
            </a:r>
          </a:p>
        </p:txBody>
      </p:sp>
      <p:sp>
        <p:nvSpPr>
          <p:cNvPr id="3" name="Rectangle 2">
            <a:extLst>
              <a:ext uri="{FF2B5EF4-FFF2-40B4-BE49-F238E27FC236}">
                <a16:creationId xmlns:a16="http://schemas.microsoft.com/office/drawing/2014/main" id="{2C9E9465-5AC2-164C-8F07-0D904DD77C26}"/>
              </a:ext>
            </a:extLst>
          </p:cNvPr>
          <p:cNvSpPr/>
          <p:nvPr userDrawn="1"/>
        </p:nvSpPr>
        <p:spPr bwMode="gray">
          <a:xfrm>
            <a:off x="2953387"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0" name="Rectangle 9">
            <a:extLst>
              <a:ext uri="{FF2B5EF4-FFF2-40B4-BE49-F238E27FC236}">
                <a16:creationId xmlns:a16="http://schemas.microsoft.com/office/drawing/2014/main" id="{B80653FA-7931-5049-90E4-15EEA801688F}"/>
              </a:ext>
            </a:extLst>
          </p:cNvPr>
          <p:cNvSpPr/>
          <p:nvPr userDrawn="1"/>
        </p:nvSpPr>
        <p:spPr bwMode="gray">
          <a:xfrm>
            <a:off x="8801294"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3710769274"/>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4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1AE612B-EF7B-E34B-9B33-A90E8EC676F3}"/>
              </a:ext>
            </a:extLst>
          </p:cNvPr>
          <p:cNvSpPr/>
          <p:nvPr userDrawn="1"/>
        </p:nvSpPr>
        <p:spPr bwMode="gray">
          <a:xfrm>
            <a:off x="166255" y="307571"/>
            <a:ext cx="12025745" cy="290945"/>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3" name="Triangle 2">
            <a:extLst>
              <a:ext uri="{FF2B5EF4-FFF2-40B4-BE49-F238E27FC236}">
                <a16:creationId xmlns:a16="http://schemas.microsoft.com/office/drawing/2014/main" id="{50467B44-B10B-1A42-A177-4F9106467AA3}"/>
              </a:ext>
            </a:extLst>
          </p:cNvPr>
          <p:cNvSpPr/>
          <p:nvPr userDrawn="1"/>
        </p:nvSpPr>
        <p:spPr bwMode="gray">
          <a:xfrm rot="3111950">
            <a:off x="165158" y="600631"/>
            <a:ext cx="286867" cy="132893"/>
          </a:xfrm>
          <a:prstGeom prst="triangle">
            <a:avLst>
              <a:gd name="adj" fmla="val 36706"/>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5" name="Rectangle 4">
            <a:extLst>
              <a:ext uri="{FF2B5EF4-FFF2-40B4-BE49-F238E27FC236}">
                <a16:creationId xmlns:a16="http://schemas.microsoft.com/office/drawing/2014/main" id="{4E831A51-5A34-854F-9291-64888F1FA790}"/>
              </a:ext>
            </a:extLst>
          </p:cNvPr>
          <p:cNvSpPr/>
          <p:nvPr userDrawn="1"/>
        </p:nvSpPr>
        <p:spPr bwMode="gray">
          <a:xfrm>
            <a:off x="329334" y="598516"/>
            <a:ext cx="11360727" cy="5658849"/>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cxnSp>
        <p:nvCxnSpPr>
          <p:cNvPr id="7" name="Straight Connector 6">
            <a:extLst>
              <a:ext uri="{FF2B5EF4-FFF2-40B4-BE49-F238E27FC236}">
                <a16:creationId xmlns:a16="http://schemas.microsoft.com/office/drawing/2014/main" id="{487F10A1-6926-5D46-BE02-8BF34A4A3497}"/>
              </a:ext>
            </a:extLst>
          </p:cNvPr>
          <p:cNvCxnSpPr>
            <a:cxnSpLocks/>
          </p:cNvCxnSpPr>
          <p:nvPr userDrawn="1"/>
        </p:nvCxnSpPr>
        <p:spPr bwMode="gray">
          <a:xfrm>
            <a:off x="647271" y="1611531"/>
            <a:ext cx="2104894"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id="{1F1FE166-37A4-7740-8F48-B76050161668}"/>
              </a:ext>
            </a:extLst>
          </p:cNvPr>
          <p:cNvCxnSpPr>
            <a:cxnSpLocks/>
          </p:cNvCxnSpPr>
          <p:nvPr userDrawn="1"/>
        </p:nvCxnSpPr>
        <p:spPr bwMode="gray">
          <a:xfrm>
            <a:off x="2904565" y="1611531"/>
            <a:ext cx="8417556"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sp>
        <p:nvSpPr>
          <p:cNvPr id="10" name="Rectangle 9">
            <a:extLst>
              <a:ext uri="{FF2B5EF4-FFF2-40B4-BE49-F238E27FC236}">
                <a16:creationId xmlns:a16="http://schemas.microsoft.com/office/drawing/2014/main" id="{082715B8-700F-B845-B94B-0A1CF7EE6A4A}"/>
              </a:ext>
            </a:extLst>
          </p:cNvPr>
          <p:cNvSpPr/>
          <p:nvPr userDrawn="1"/>
        </p:nvSpPr>
        <p:spPr bwMode="gray">
          <a:xfrm>
            <a:off x="5" y="2072807"/>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1" name="Rectangle 10">
            <a:extLst>
              <a:ext uri="{FF2B5EF4-FFF2-40B4-BE49-F238E27FC236}">
                <a16:creationId xmlns:a16="http://schemas.microsoft.com/office/drawing/2014/main" id="{F10074F9-3F1E-684F-A99E-5C1CD43C23AE}"/>
              </a:ext>
            </a:extLst>
          </p:cNvPr>
          <p:cNvSpPr/>
          <p:nvPr userDrawn="1"/>
        </p:nvSpPr>
        <p:spPr bwMode="gray">
          <a:xfrm>
            <a:off x="4" y="2735536"/>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2" name="Rectangle 11">
            <a:extLst>
              <a:ext uri="{FF2B5EF4-FFF2-40B4-BE49-F238E27FC236}">
                <a16:creationId xmlns:a16="http://schemas.microsoft.com/office/drawing/2014/main" id="{B43D731F-AF1D-0742-9279-1DAAD66409B2}"/>
              </a:ext>
            </a:extLst>
          </p:cNvPr>
          <p:cNvSpPr/>
          <p:nvPr userDrawn="1"/>
        </p:nvSpPr>
        <p:spPr bwMode="gray">
          <a:xfrm>
            <a:off x="1" y="3398265"/>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3" name="Rectangle 12">
            <a:extLst>
              <a:ext uri="{FF2B5EF4-FFF2-40B4-BE49-F238E27FC236}">
                <a16:creationId xmlns:a16="http://schemas.microsoft.com/office/drawing/2014/main" id="{62674D0E-5FEF-5040-A818-E8AB3907BBC0}"/>
              </a:ext>
            </a:extLst>
          </p:cNvPr>
          <p:cNvSpPr/>
          <p:nvPr userDrawn="1"/>
        </p:nvSpPr>
        <p:spPr bwMode="gray">
          <a:xfrm>
            <a:off x="0" y="4060994"/>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4" name="Rectangle 13">
            <a:extLst>
              <a:ext uri="{FF2B5EF4-FFF2-40B4-BE49-F238E27FC236}">
                <a16:creationId xmlns:a16="http://schemas.microsoft.com/office/drawing/2014/main" id="{EA5FF223-75E4-7648-A39C-B8197868CDDE}"/>
              </a:ext>
            </a:extLst>
          </p:cNvPr>
          <p:cNvSpPr/>
          <p:nvPr userDrawn="1"/>
        </p:nvSpPr>
        <p:spPr bwMode="gray">
          <a:xfrm>
            <a:off x="-1" y="4723723"/>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5" name="Rectangle 14">
            <a:extLst>
              <a:ext uri="{FF2B5EF4-FFF2-40B4-BE49-F238E27FC236}">
                <a16:creationId xmlns:a16="http://schemas.microsoft.com/office/drawing/2014/main" id="{97DC6D7F-9638-AC41-B1AD-7BC08001FBA6}"/>
              </a:ext>
            </a:extLst>
          </p:cNvPr>
          <p:cNvSpPr/>
          <p:nvPr userDrawn="1"/>
        </p:nvSpPr>
        <p:spPr bwMode="gray">
          <a:xfrm>
            <a:off x="0" y="5386452"/>
            <a:ext cx="913409"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6" name="TextBox 15">
            <a:extLst>
              <a:ext uri="{FF2B5EF4-FFF2-40B4-BE49-F238E27FC236}">
                <a16:creationId xmlns:a16="http://schemas.microsoft.com/office/drawing/2014/main" id="{E6C0B421-047E-5D4C-95CD-D66BFD26EF43}"/>
              </a:ext>
            </a:extLst>
          </p:cNvPr>
          <p:cNvSpPr txBox="1"/>
          <p:nvPr userDrawn="1"/>
        </p:nvSpPr>
        <p:spPr bwMode="gray">
          <a:xfrm>
            <a:off x="647271" y="856786"/>
            <a:ext cx="10674850" cy="490125"/>
          </a:xfrm>
          <a:prstGeom prst="rect">
            <a:avLst/>
          </a:prstGeom>
          <a:noFill/>
        </p:spPr>
        <p:txBody>
          <a:bodyPr wrap="square" lIns="36000" tIns="36000" rIns="36000" bIns="36000" rtlCol="0">
            <a:spAutoFit/>
          </a:bodyPr>
          <a:lstStyle/>
          <a:p>
            <a:pPr algn="ctr">
              <a:lnSpc>
                <a:spcPts val="1700"/>
              </a:lnSpc>
            </a:pPr>
            <a:r>
              <a:rPr lang="en-US" sz="1200" dirty="0">
                <a:solidFill>
                  <a:srgbClr val="6C7379"/>
                </a:solidFill>
                <a:latin typeface="Times New Roman" panose="02020603050405020304" pitchFamily="18" charset="0"/>
                <a:cs typeface="Times New Roman" panose="02020603050405020304" pitchFamily="18" charset="0"/>
              </a:rPr>
              <a:t>Memorial Hermann operates under a set of strategic imperatives represented by the acronym HEALTH.</a:t>
            </a:r>
            <a:br>
              <a:rPr lang="en-US" sz="1200" dirty="0">
                <a:solidFill>
                  <a:srgbClr val="6C7379"/>
                </a:solidFill>
                <a:latin typeface="Times New Roman" panose="02020603050405020304" pitchFamily="18" charset="0"/>
                <a:cs typeface="Times New Roman" panose="02020603050405020304" pitchFamily="18" charset="0"/>
              </a:rPr>
            </a:br>
            <a:r>
              <a:rPr lang="en-US" sz="1200" dirty="0">
                <a:solidFill>
                  <a:srgbClr val="6C7379"/>
                </a:solidFill>
                <a:latin typeface="Times New Roman" panose="02020603050405020304" pitchFamily="18" charset="0"/>
                <a:cs typeface="Times New Roman" panose="02020603050405020304" pitchFamily="18" charset="0"/>
              </a:rPr>
              <a:t>This strategic framework is in support of the mission and vision of the organization.</a:t>
            </a:r>
            <a:endParaRPr lang="en-US" sz="1400" dirty="0">
              <a:solidFill>
                <a:srgbClr val="000000"/>
              </a:solidFill>
            </a:endParaRPr>
          </a:p>
        </p:txBody>
      </p:sp>
      <p:sp>
        <p:nvSpPr>
          <p:cNvPr id="17" name="TextBox 16">
            <a:extLst>
              <a:ext uri="{FF2B5EF4-FFF2-40B4-BE49-F238E27FC236}">
                <a16:creationId xmlns:a16="http://schemas.microsoft.com/office/drawing/2014/main" id="{62D4E531-8868-CC45-8409-27CD269B902D}"/>
              </a:ext>
            </a:extLst>
          </p:cNvPr>
          <p:cNvSpPr txBox="1"/>
          <p:nvPr userDrawn="1"/>
        </p:nvSpPr>
        <p:spPr bwMode="gray">
          <a:xfrm>
            <a:off x="611411" y="1631574"/>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HEALTH Strategy</a:t>
            </a:r>
          </a:p>
        </p:txBody>
      </p:sp>
      <p:sp>
        <p:nvSpPr>
          <p:cNvPr id="18" name="TextBox 17">
            <a:extLst>
              <a:ext uri="{FF2B5EF4-FFF2-40B4-BE49-F238E27FC236}">
                <a16:creationId xmlns:a16="http://schemas.microsoft.com/office/drawing/2014/main" id="{8C5C400C-745A-1B48-ADF2-C85DCA5089F5}"/>
              </a:ext>
            </a:extLst>
          </p:cNvPr>
          <p:cNvSpPr txBox="1"/>
          <p:nvPr userDrawn="1"/>
        </p:nvSpPr>
        <p:spPr bwMode="gray">
          <a:xfrm>
            <a:off x="2904565" y="1623227"/>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Initiatives</a:t>
            </a:r>
          </a:p>
        </p:txBody>
      </p:sp>
      <p:sp>
        <p:nvSpPr>
          <p:cNvPr id="19" name="TextBox 18">
            <a:extLst>
              <a:ext uri="{FF2B5EF4-FFF2-40B4-BE49-F238E27FC236}">
                <a16:creationId xmlns:a16="http://schemas.microsoft.com/office/drawing/2014/main" id="{7624DD34-C5F6-3043-9FD4-77E966006B2F}"/>
              </a:ext>
            </a:extLst>
          </p:cNvPr>
          <p:cNvSpPr txBox="1"/>
          <p:nvPr userDrawn="1"/>
        </p:nvSpPr>
        <p:spPr bwMode="gray">
          <a:xfrm>
            <a:off x="445240" y="2055768"/>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0" name="TextBox 19">
            <a:extLst>
              <a:ext uri="{FF2B5EF4-FFF2-40B4-BE49-F238E27FC236}">
                <a16:creationId xmlns:a16="http://schemas.microsoft.com/office/drawing/2014/main" id="{3F9D3C6D-B370-BE44-AE1D-D2068C570750}"/>
              </a:ext>
            </a:extLst>
          </p:cNvPr>
          <p:cNvSpPr txBox="1"/>
          <p:nvPr userDrawn="1"/>
        </p:nvSpPr>
        <p:spPr bwMode="gray">
          <a:xfrm>
            <a:off x="445241" y="2723067"/>
            <a:ext cx="545477" cy="626701"/>
          </a:xfrm>
          <a:prstGeom prst="rect">
            <a:avLst/>
          </a:prstGeom>
          <a:noFill/>
        </p:spPr>
        <p:txBody>
          <a:bodyPr wrap="square" lIns="36000" tIns="36000" rIns="36000" bIns="36000" rtlCol="0">
            <a:spAutoFit/>
          </a:bodyPr>
          <a:lstStyle/>
          <a:p>
            <a:r>
              <a:rPr lang="en-US" sz="3600" b="1" dirty="0">
                <a:solidFill>
                  <a:srgbClr val="FFFFFF"/>
                </a:solidFill>
              </a:rPr>
              <a:t>E</a:t>
            </a:r>
          </a:p>
        </p:txBody>
      </p:sp>
      <p:sp>
        <p:nvSpPr>
          <p:cNvPr id="21" name="TextBox 20">
            <a:extLst>
              <a:ext uri="{FF2B5EF4-FFF2-40B4-BE49-F238E27FC236}">
                <a16:creationId xmlns:a16="http://schemas.microsoft.com/office/drawing/2014/main" id="{3650286C-8206-DF42-8BC8-EC57A4763A62}"/>
              </a:ext>
            </a:extLst>
          </p:cNvPr>
          <p:cNvSpPr txBox="1"/>
          <p:nvPr userDrawn="1"/>
        </p:nvSpPr>
        <p:spPr bwMode="gray">
          <a:xfrm>
            <a:off x="445242" y="3385900"/>
            <a:ext cx="545477" cy="626701"/>
          </a:xfrm>
          <a:prstGeom prst="rect">
            <a:avLst/>
          </a:prstGeom>
          <a:noFill/>
        </p:spPr>
        <p:txBody>
          <a:bodyPr wrap="square" lIns="36000" tIns="36000" rIns="36000" bIns="36000" rtlCol="0">
            <a:spAutoFit/>
          </a:bodyPr>
          <a:lstStyle/>
          <a:p>
            <a:r>
              <a:rPr lang="en-US" sz="3600" b="1" dirty="0">
                <a:solidFill>
                  <a:srgbClr val="FFFFFF"/>
                </a:solidFill>
              </a:rPr>
              <a:t>A</a:t>
            </a:r>
          </a:p>
        </p:txBody>
      </p:sp>
      <p:sp>
        <p:nvSpPr>
          <p:cNvPr id="22" name="TextBox 21">
            <a:extLst>
              <a:ext uri="{FF2B5EF4-FFF2-40B4-BE49-F238E27FC236}">
                <a16:creationId xmlns:a16="http://schemas.microsoft.com/office/drawing/2014/main" id="{C765091B-8177-CF48-BF95-3FD2AB6D932C}"/>
              </a:ext>
            </a:extLst>
          </p:cNvPr>
          <p:cNvSpPr txBox="1"/>
          <p:nvPr userDrawn="1"/>
        </p:nvSpPr>
        <p:spPr bwMode="gray">
          <a:xfrm>
            <a:off x="444607" y="4048630"/>
            <a:ext cx="545477" cy="626701"/>
          </a:xfrm>
          <a:prstGeom prst="rect">
            <a:avLst/>
          </a:prstGeom>
          <a:noFill/>
        </p:spPr>
        <p:txBody>
          <a:bodyPr wrap="square" lIns="36000" tIns="36000" rIns="36000" bIns="36000" rtlCol="0">
            <a:spAutoFit/>
          </a:bodyPr>
          <a:lstStyle/>
          <a:p>
            <a:r>
              <a:rPr lang="en-US" sz="3600" b="1" dirty="0">
                <a:solidFill>
                  <a:srgbClr val="FFFFFF"/>
                </a:solidFill>
              </a:rPr>
              <a:t>L</a:t>
            </a:r>
          </a:p>
        </p:txBody>
      </p:sp>
      <p:sp>
        <p:nvSpPr>
          <p:cNvPr id="23" name="TextBox 22">
            <a:extLst>
              <a:ext uri="{FF2B5EF4-FFF2-40B4-BE49-F238E27FC236}">
                <a16:creationId xmlns:a16="http://schemas.microsoft.com/office/drawing/2014/main" id="{2349AEC7-929E-C041-9D5C-85B42D27E748}"/>
              </a:ext>
            </a:extLst>
          </p:cNvPr>
          <p:cNvSpPr txBox="1"/>
          <p:nvPr userDrawn="1"/>
        </p:nvSpPr>
        <p:spPr bwMode="gray">
          <a:xfrm>
            <a:off x="444606" y="4711358"/>
            <a:ext cx="545477" cy="626701"/>
          </a:xfrm>
          <a:prstGeom prst="rect">
            <a:avLst/>
          </a:prstGeom>
          <a:noFill/>
        </p:spPr>
        <p:txBody>
          <a:bodyPr wrap="square" lIns="36000" tIns="36000" rIns="36000" bIns="36000" rtlCol="0">
            <a:spAutoFit/>
          </a:bodyPr>
          <a:lstStyle/>
          <a:p>
            <a:r>
              <a:rPr lang="en-US" sz="3600" b="1" dirty="0">
                <a:solidFill>
                  <a:srgbClr val="FFFFFF"/>
                </a:solidFill>
              </a:rPr>
              <a:t>T</a:t>
            </a:r>
          </a:p>
        </p:txBody>
      </p:sp>
      <p:sp>
        <p:nvSpPr>
          <p:cNvPr id="24" name="TextBox 23">
            <a:extLst>
              <a:ext uri="{FF2B5EF4-FFF2-40B4-BE49-F238E27FC236}">
                <a16:creationId xmlns:a16="http://schemas.microsoft.com/office/drawing/2014/main" id="{45A5BC83-1453-7247-86BE-A85272EBE206}"/>
              </a:ext>
            </a:extLst>
          </p:cNvPr>
          <p:cNvSpPr txBox="1"/>
          <p:nvPr userDrawn="1"/>
        </p:nvSpPr>
        <p:spPr bwMode="gray">
          <a:xfrm>
            <a:off x="444606" y="5374087"/>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6" name="TextBox 25">
            <a:extLst>
              <a:ext uri="{FF2B5EF4-FFF2-40B4-BE49-F238E27FC236}">
                <a16:creationId xmlns:a16="http://schemas.microsoft.com/office/drawing/2014/main" id="{8DF535AB-02B3-E747-B858-54C235BC0A79}"/>
              </a:ext>
            </a:extLst>
          </p:cNvPr>
          <p:cNvSpPr txBox="1"/>
          <p:nvPr userDrawn="1"/>
        </p:nvSpPr>
        <p:spPr bwMode="gray">
          <a:xfrm>
            <a:off x="990083" y="2134945"/>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HUMANIZE</a:t>
            </a:r>
          </a:p>
          <a:p>
            <a:r>
              <a:rPr lang="en-US" sz="1200" dirty="0">
                <a:solidFill>
                  <a:srgbClr val="6C7379"/>
                </a:solidFill>
                <a:latin typeface="Franklin Gothic Medium" panose="020B0603020102020204"/>
                <a:cs typeface="Times New Roman" panose="02020603050405020304" pitchFamily="18" charset="0"/>
              </a:rPr>
              <a:t>every experience</a:t>
            </a:r>
          </a:p>
        </p:txBody>
      </p:sp>
      <p:sp>
        <p:nvSpPr>
          <p:cNvPr id="32" name="TextBox 31">
            <a:extLst>
              <a:ext uri="{FF2B5EF4-FFF2-40B4-BE49-F238E27FC236}">
                <a16:creationId xmlns:a16="http://schemas.microsoft.com/office/drawing/2014/main" id="{2A8B20F8-30D4-3D4D-B401-50C7F2E8ADD5}"/>
              </a:ext>
            </a:extLst>
          </p:cNvPr>
          <p:cNvSpPr txBox="1"/>
          <p:nvPr userDrawn="1"/>
        </p:nvSpPr>
        <p:spPr bwMode="gray">
          <a:xfrm>
            <a:off x="990083" y="280001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ENSURE</a:t>
            </a:r>
          </a:p>
          <a:p>
            <a:r>
              <a:rPr lang="en-US" sz="1200" dirty="0">
                <a:solidFill>
                  <a:srgbClr val="6C7379"/>
                </a:solidFill>
                <a:latin typeface="Franklin Gothic Medium" panose="020B0603020102020204"/>
                <a:cs typeface="Times New Roman" panose="02020603050405020304" pitchFamily="18" charset="0"/>
              </a:rPr>
              <a:t>high-reliability care</a:t>
            </a:r>
          </a:p>
        </p:txBody>
      </p:sp>
      <p:sp>
        <p:nvSpPr>
          <p:cNvPr id="33" name="TextBox 32">
            <a:extLst>
              <a:ext uri="{FF2B5EF4-FFF2-40B4-BE49-F238E27FC236}">
                <a16:creationId xmlns:a16="http://schemas.microsoft.com/office/drawing/2014/main" id="{8A973B0C-3343-9845-AFE9-1D46CDB5771A}"/>
              </a:ext>
            </a:extLst>
          </p:cNvPr>
          <p:cNvSpPr txBox="1"/>
          <p:nvPr userDrawn="1"/>
        </p:nvSpPr>
        <p:spPr bwMode="gray">
          <a:xfrm>
            <a:off x="990083" y="3456996"/>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ALIGN</a:t>
            </a:r>
          </a:p>
          <a:p>
            <a:r>
              <a:rPr lang="en-US" sz="1200" dirty="0">
                <a:solidFill>
                  <a:srgbClr val="6C7379"/>
                </a:solidFill>
                <a:latin typeface="Franklin Gothic Medium" panose="020B0603020102020204"/>
                <a:cs typeface="Times New Roman" panose="02020603050405020304" pitchFamily="18" charset="0"/>
              </a:rPr>
              <a:t>provider network</a:t>
            </a:r>
          </a:p>
        </p:txBody>
      </p:sp>
      <p:sp>
        <p:nvSpPr>
          <p:cNvPr id="34" name="TextBox 33">
            <a:extLst>
              <a:ext uri="{FF2B5EF4-FFF2-40B4-BE49-F238E27FC236}">
                <a16:creationId xmlns:a16="http://schemas.microsoft.com/office/drawing/2014/main" id="{6C662CCB-EC7D-AD43-9DA6-28A75B7CE162}"/>
              </a:ext>
            </a:extLst>
          </p:cNvPr>
          <p:cNvSpPr txBox="1"/>
          <p:nvPr userDrawn="1"/>
        </p:nvSpPr>
        <p:spPr bwMode="gray">
          <a:xfrm>
            <a:off x="990083" y="412794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LOWER</a:t>
            </a:r>
          </a:p>
          <a:p>
            <a:r>
              <a:rPr lang="en-US" sz="1200" dirty="0">
                <a:solidFill>
                  <a:srgbClr val="6C7379"/>
                </a:solidFill>
                <a:latin typeface="Franklin Gothic Medium" panose="020B0603020102020204"/>
                <a:cs typeface="Times New Roman" panose="02020603050405020304" pitchFamily="18" charset="0"/>
              </a:rPr>
              <a:t>cost of care</a:t>
            </a:r>
          </a:p>
        </p:txBody>
      </p:sp>
      <p:sp>
        <p:nvSpPr>
          <p:cNvPr id="35" name="TextBox 34">
            <a:extLst>
              <a:ext uri="{FF2B5EF4-FFF2-40B4-BE49-F238E27FC236}">
                <a16:creationId xmlns:a16="http://schemas.microsoft.com/office/drawing/2014/main" id="{0D14D025-E907-EE46-A697-49BC31E21D1C}"/>
              </a:ext>
            </a:extLst>
          </p:cNvPr>
          <p:cNvSpPr txBox="1"/>
          <p:nvPr userDrawn="1"/>
        </p:nvSpPr>
        <p:spPr bwMode="gray">
          <a:xfrm>
            <a:off x="990083" y="4788302"/>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TRANSITION</a:t>
            </a:r>
          </a:p>
          <a:p>
            <a:r>
              <a:rPr lang="en-US" sz="1200" dirty="0">
                <a:solidFill>
                  <a:srgbClr val="6C7379"/>
                </a:solidFill>
                <a:latin typeface="Franklin Gothic Medium" panose="020B0603020102020204"/>
                <a:cs typeface="Times New Roman" panose="02020603050405020304" pitchFamily="18" charset="0"/>
              </a:rPr>
              <a:t>to value</a:t>
            </a:r>
          </a:p>
        </p:txBody>
      </p:sp>
      <p:sp>
        <p:nvSpPr>
          <p:cNvPr id="36" name="TextBox 35">
            <a:extLst>
              <a:ext uri="{FF2B5EF4-FFF2-40B4-BE49-F238E27FC236}">
                <a16:creationId xmlns:a16="http://schemas.microsoft.com/office/drawing/2014/main" id="{4FCC2625-F810-004D-AF24-FB8E3404D990}"/>
              </a:ext>
            </a:extLst>
          </p:cNvPr>
          <p:cNvSpPr txBox="1"/>
          <p:nvPr userDrawn="1"/>
        </p:nvSpPr>
        <p:spPr bwMode="gray">
          <a:xfrm>
            <a:off x="990082" y="545103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HARNESS</a:t>
            </a:r>
          </a:p>
          <a:p>
            <a:r>
              <a:rPr lang="en-US" sz="1200" dirty="0">
                <a:solidFill>
                  <a:srgbClr val="6C7379"/>
                </a:solidFill>
                <a:latin typeface="Franklin Gothic Medium" panose="020B0603020102020204"/>
                <a:cs typeface="Times New Roman" panose="02020603050405020304" pitchFamily="18" charset="0"/>
              </a:rPr>
              <a:t>smart growth</a:t>
            </a:r>
          </a:p>
        </p:txBody>
      </p:sp>
      <p:pic>
        <p:nvPicPr>
          <p:cNvPr id="37" name="Picture 36">
            <a:extLst>
              <a:ext uri="{FF2B5EF4-FFF2-40B4-BE49-F238E27FC236}">
                <a16:creationId xmlns:a16="http://schemas.microsoft.com/office/drawing/2014/main" id="{97CE161D-3260-9048-AFA7-9249D5A2756A}"/>
              </a:ext>
            </a:extLst>
          </p:cNvPr>
          <p:cNvPicPr>
            <a:picLocks noChangeAspect="1"/>
          </p:cNvPicPr>
          <p:nvPr userDrawn="1"/>
        </p:nvPicPr>
        <p:blipFill>
          <a:blip r:embed="rId2"/>
          <a:stretch>
            <a:fillRect/>
          </a:stretch>
        </p:blipFill>
        <p:spPr>
          <a:xfrm>
            <a:off x="10601505" y="6339539"/>
            <a:ext cx="1382972" cy="404253"/>
          </a:xfrm>
          <a:prstGeom prst="rect">
            <a:avLst/>
          </a:prstGeom>
        </p:spPr>
      </p:pic>
      <p:graphicFrame>
        <p:nvGraphicFramePr>
          <p:cNvPr id="42" name="Table 41">
            <a:extLst>
              <a:ext uri="{FF2B5EF4-FFF2-40B4-BE49-F238E27FC236}">
                <a16:creationId xmlns:a16="http://schemas.microsoft.com/office/drawing/2014/main" id="{3856284D-9395-F04A-9C9C-8D4238B1D9CD}"/>
              </a:ext>
            </a:extLst>
          </p:cNvPr>
          <p:cNvGraphicFramePr>
            <a:graphicFrameLocks noGrp="1"/>
          </p:cNvGraphicFramePr>
          <p:nvPr userDrawn="1">
            <p:extLst/>
          </p:nvPr>
        </p:nvGraphicFramePr>
        <p:xfrm>
          <a:off x="2904565" y="2055767"/>
          <a:ext cx="8423868" cy="3872619"/>
        </p:xfrm>
        <a:graphic>
          <a:graphicData uri="http://schemas.openxmlformats.org/drawingml/2006/table">
            <a:tbl>
              <a:tblPr firstRow="1" bandRow="1">
                <a:tableStyleId>{5C22544A-7EE6-4342-B048-85BDC9FD1C3A}</a:tableStyleId>
              </a:tblPr>
              <a:tblGrid>
                <a:gridCol w="2047550">
                  <a:extLst>
                    <a:ext uri="{9D8B030D-6E8A-4147-A177-3AD203B41FA5}">
                      <a16:colId xmlns:a16="http://schemas.microsoft.com/office/drawing/2014/main" val="3698888842"/>
                    </a:ext>
                  </a:extLst>
                </a:gridCol>
                <a:gridCol w="801914">
                  <a:extLst>
                    <a:ext uri="{9D8B030D-6E8A-4147-A177-3AD203B41FA5}">
                      <a16:colId xmlns:a16="http://schemas.microsoft.com/office/drawing/2014/main" val="1380970963"/>
                    </a:ext>
                  </a:extLst>
                </a:gridCol>
                <a:gridCol w="1362470">
                  <a:extLst>
                    <a:ext uri="{9D8B030D-6E8A-4147-A177-3AD203B41FA5}">
                      <a16:colId xmlns:a16="http://schemas.microsoft.com/office/drawing/2014/main" val="400027846"/>
                    </a:ext>
                  </a:extLst>
                </a:gridCol>
                <a:gridCol w="1365031">
                  <a:extLst>
                    <a:ext uri="{9D8B030D-6E8A-4147-A177-3AD203B41FA5}">
                      <a16:colId xmlns:a16="http://schemas.microsoft.com/office/drawing/2014/main" val="2930980051"/>
                    </a:ext>
                  </a:extLst>
                </a:gridCol>
                <a:gridCol w="799353">
                  <a:extLst>
                    <a:ext uri="{9D8B030D-6E8A-4147-A177-3AD203B41FA5}">
                      <a16:colId xmlns:a16="http://schemas.microsoft.com/office/drawing/2014/main" val="1294302905"/>
                    </a:ext>
                  </a:extLst>
                </a:gridCol>
                <a:gridCol w="2047550">
                  <a:extLst>
                    <a:ext uri="{9D8B030D-6E8A-4147-A177-3AD203B41FA5}">
                      <a16:colId xmlns:a16="http://schemas.microsoft.com/office/drawing/2014/main" val="4043599772"/>
                    </a:ext>
                  </a:extLst>
                </a:gridCol>
              </a:tblGrid>
              <a:tr h="644679">
                <a:tc>
                  <a:txBody>
                    <a:bodyPr/>
                    <a:lstStyle/>
                    <a:p>
                      <a:pPr marL="0" indent="0" algn="ctr">
                        <a:spcBef>
                          <a:spcPts val="0"/>
                        </a:spcBef>
                        <a:buNone/>
                      </a:pPr>
                      <a:r>
                        <a:rPr lang="en-US" sz="1100" b="0" i="0" dirty="0">
                          <a:solidFill>
                            <a:schemeClr val="tx2"/>
                          </a:solidFill>
                          <a:latin typeface="Times New Roman" panose="02020603050405020304" pitchFamily="18" charset="0"/>
                          <a:cs typeface="Times New Roman" panose="02020603050405020304" pitchFamily="18" charset="0"/>
                        </a:rPr>
                        <a:t>Improve </a:t>
                      </a:r>
                      <a:r>
                        <a:rPr lang="en-US" sz="1100" b="1" i="0" dirty="0">
                          <a:solidFill>
                            <a:srgbClr val="307AAD"/>
                          </a:solidFill>
                          <a:latin typeface="Times New Roman" panose="02020603050405020304" pitchFamily="18" charset="0"/>
                          <a:cs typeface="Times New Roman" panose="02020603050405020304" pitchFamily="18" charset="0"/>
                        </a:rPr>
                        <a:t>patient and</a:t>
                      </a:r>
                    </a:p>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consumer </a:t>
                      </a:r>
                      <a:r>
                        <a:rPr lang="en-US" sz="1100" b="0" i="0" dirty="0">
                          <a:solidFill>
                            <a:schemeClr val="tx2"/>
                          </a:solidFill>
                          <a:latin typeface="Times New Roman" panose="02020603050405020304" pitchFamily="18" charset="0"/>
                          <a:cs typeface="Times New Roman" panose="02020603050405020304" pitchFamily="18" charset="0"/>
                        </a:rPr>
                        <a:t>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Engage</a:t>
                      </a:r>
                      <a:r>
                        <a:rPr lang="en-US" sz="1100" b="0" i="0" dirty="0">
                          <a:solidFill>
                            <a:schemeClr val="tx2"/>
                          </a:solidFill>
                          <a:latin typeface="Times New Roman" panose="02020603050405020304" pitchFamily="18" charset="0"/>
                          <a:cs typeface="Times New Roman" panose="02020603050405020304" pitchFamily="18" charset="0"/>
                        </a:rPr>
                        <a:t> and </a:t>
                      </a:r>
                      <a:br>
                        <a:rPr lang="en-US" sz="1100" b="0" i="0" dirty="0">
                          <a:solidFill>
                            <a:schemeClr val="tx2"/>
                          </a:solidFill>
                          <a:latin typeface="Times New Roman" panose="02020603050405020304" pitchFamily="18" charset="0"/>
                          <a:cs typeface="Times New Roman" panose="02020603050405020304" pitchFamily="18" charset="0"/>
                        </a:rPr>
                      </a:br>
                      <a:r>
                        <a:rPr lang="en-US" sz="1100" b="1" i="0" dirty="0">
                          <a:solidFill>
                            <a:srgbClr val="307AAD"/>
                          </a:solidFill>
                          <a:latin typeface="Times New Roman" panose="02020603050405020304" pitchFamily="18" charset="0"/>
                          <a:cs typeface="Times New Roman" panose="02020603050405020304" pitchFamily="18" charset="0"/>
                        </a:rPr>
                        <a:t>empower</a:t>
                      </a:r>
                      <a:r>
                        <a:rPr lang="en-US" sz="1100" b="1" i="0" dirty="0">
                          <a:solidFill>
                            <a:schemeClr val="accent4"/>
                          </a:solidFill>
                          <a:latin typeface="Times New Roman" panose="02020603050405020304" pitchFamily="18" charset="0"/>
                          <a:cs typeface="Times New Roman" panose="02020603050405020304" pitchFamily="18" charset="0"/>
                        </a:rPr>
                        <a:t> </a:t>
                      </a:r>
                      <a:r>
                        <a:rPr lang="en-US" sz="1100" b="0" i="0" dirty="0">
                          <a:solidFill>
                            <a:schemeClr val="tx2"/>
                          </a:solidFill>
                          <a:latin typeface="Times New Roman" panose="02020603050405020304" pitchFamily="18" charset="0"/>
                          <a:cs typeface="Times New Roman" panose="02020603050405020304" pitchFamily="18" charset="0"/>
                        </a:rPr>
                        <a:t>workforce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100" b="0" i="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consumer-facing</a:t>
                      </a:r>
                    </a:p>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digital tools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endParaRPr lang="en-US"/>
                    </a:p>
                  </a:txBody>
                  <a:tcPr/>
                </a:tc>
                <a:tc>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IT capabilities </a:t>
                      </a:r>
                      <a:r>
                        <a:rPr lang="en-US" sz="1100" b="0" dirty="0">
                          <a:solidFill>
                            <a:schemeClr val="tx2"/>
                          </a:solidFill>
                          <a:latin typeface="Times New Roman" panose="02020603050405020304" pitchFamily="18" charset="0"/>
                          <a:cs typeface="Times New Roman" panose="02020603050405020304" pitchFamily="18" charset="0"/>
                        </a:rPr>
                        <a:t>for the patient 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extLst>
                  <a:ext uri="{0D108BD9-81ED-4DB2-BD59-A6C34878D82A}">
                    <a16:rowId xmlns:a16="http://schemas.microsoft.com/office/drawing/2014/main" val="433933633"/>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Redesign </a:t>
                      </a:r>
                      <a:r>
                        <a:rPr lang="en-US" sz="1100" b="1" dirty="0">
                          <a:solidFill>
                            <a:srgbClr val="307AAD"/>
                          </a:solidFill>
                          <a:latin typeface="Times New Roman" panose="02020603050405020304" pitchFamily="18" charset="0"/>
                          <a:cs typeface="Times New Roman" panose="02020603050405020304" pitchFamily="18" charset="0"/>
                        </a:rPr>
                        <a:t>clinical and operational processes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9846285"/>
                  </a:ext>
                </a:extLst>
              </a:tr>
              <a:tr h="649224">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Grow and integrate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primary care base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0F4A57"/>
                          </a:solidFill>
                          <a:latin typeface="Times New Roman" panose="02020603050405020304" pitchFamily="18" charset="0"/>
                          <a:cs typeface="Times New Roman" panose="02020603050405020304" pitchFamily="18" charset="0"/>
                        </a:rPr>
                        <a:t>alignment and engagement</a:t>
                      </a: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alignment and engagement</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Improve provider </a:t>
                      </a:r>
                      <a:r>
                        <a:rPr lang="en-US" sz="1100" b="1" dirty="0">
                          <a:solidFill>
                            <a:srgbClr val="307AAD"/>
                          </a:solidFill>
                          <a:latin typeface="Times New Roman" panose="02020603050405020304" pitchFamily="18" charset="0"/>
                          <a:cs typeface="Times New Roman" panose="02020603050405020304" pitchFamily="18" charset="0"/>
                        </a:rPr>
                        <a:t>technology,</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data, and analytics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48699187"/>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cost management </a:t>
                      </a:r>
                      <a:r>
                        <a:rPr lang="en-US" sz="1100" dirty="0">
                          <a:solidFill>
                            <a:schemeClr val="tx2"/>
                          </a:solidFill>
                          <a:latin typeface="Times New Roman" panose="02020603050405020304" pitchFamily="18" charset="0"/>
                          <a:cs typeface="Times New Roman" panose="02020603050405020304" pitchFamily="18" charset="0"/>
                        </a:rPr>
                        <a:t>capabilities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698849760"/>
                  </a:ext>
                </a:extLst>
              </a:tr>
              <a:tr h="644679">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Build strategic </a:t>
                      </a:r>
                      <a:r>
                        <a:rPr lang="en-US" sz="1100" b="1" dirty="0">
                          <a:solidFill>
                            <a:srgbClr val="307AAD"/>
                          </a:solidFill>
                          <a:latin typeface="Times New Roman" panose="02020603050405020304" pitchFamily="18" charset="0"/>
                          <a:cs typeface="Times New Roman" panose="02020603050405020304" pitchFamily="18" charset="0"/>
                        </a:rPr>
                        <a:t>partnerships</a:t>
                      </a:r>
                      <a:br>
                        <a:rPr lang="en-US" sz="1100" b="1" dirty="0">
                          <a:solidFill>
                            <a:srgbClr val="307AAD"/>
                          </a:solidFill>
                          <a:latin typeface="Times New Roman" panose="02020603050405020304" pitchFamily="18" charset="0"/>
                          <a:cs typeface="Times New Roman" panose="02020603050405020304" pitchFamily="18" charset="0"/>
                        </a:rPr>
                      </a:br>
                      <a:r>
                        <a:rPr lang="en-US" sz="1100" b="1" dirty="0">
                          <a:solidFill>
                            <a:srgbClr val="307AAD"/>
                          </a:solidFill>
                          <a:latin typeface="Times New Roman" panose="02020603050405020304" pitchFamily="18" charset="0"/>
                          <a:cs typeface="Times New Roman" panose="02020603050405020304" pitchFamily="18" charset="0"/>
                        </a:rPr>
                        <a:t> along the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risk models, grow covered lives</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Develop </a:t>
                      </a:r>
                      <a:r>
                        <a:rPr lang="en-US" sz="1100" b="1" dirty="0">
                          <a:solidFill>
                            <a:srgbClr val="307AAD"/>
                          </a:solidFill>
                          <a:latin typeface="Times New Roman" panose="02020603050405020304" pitchFamily="18" charset="0"/>
                          <a:cs typeface="Times New Roman" panose="02020603050405020304" pitchFamily="18" charset="0"/>
                        </a:rPr>
                        <a:t>community care </a:t>
                      </a:r>
                      <a:r>
                        <a:rPr lang="en-US" sz="1100" dirty="0">
                          <a:solidFill>
                            <a:schemeClr val="tx2"/>
                          </a:solidFill>
                          <a:latin typeface="Times New Roman" panose="02020603050405020304" pitchFamily="18" charset="0"/>
                          <a:cs typeface="Times New Roman" panose="02020603050405020304" pitchFamily="18" charset="0"/>
                        </a:rPr>
                        <a:t>models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712112872"/>
                  </a:ext>
                </a:extLst>
              </a:tr>
              <a:tr h="644679">
                <a:tc gridSpan="2">
                  <a:txBody>
                    <a:bodyPr/>
                    <a:lstStyle/>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Optimize service lines </a:t>
                      </a:r>
                      <a:r>
                        <a:rPr lang="en-US" sz="1100" dirty="0">
                          <a:solidFill>
                            <a:schemeClr val="tx2"/>
                          </a:solidFill>
                          <a:latin typeface="Times New Roman" panose="02020603050405020304" pitchFamily="18" charset="0"/>
                          <a:cs typeface="Times New Roman" panose="02020603050405020304" pitchFamily="18" charset="0"/>
                        </a:rPr>
                        <a:t>across </a:t>
                      </a:r>
                      <a:br>
                        <a:rPr lang="en-US" sz="1100" dirty="0">
                          <a:solidFill>
                            <a:schemeClr val="tx2"/>
                          </a:solidFill>
                          <a:latin typeface="Times New Roman" panose="02020603050405020304" pitchFamily="18" charset="0"/>
                          <a:cs typeface="Times New Roman" panose="02020603050405020304" pitchFamily="18" charset="0"/>
                        </a:rPr>
                      </a:br>
                      <a:r>
                        <a:rPr lang="en-US" sz="1100" dirty="0">
                          <a:solidFill>
                            <a:schemeClr val="tx2"/>
                          </a:solidFill>
                          <a:latin typeface="Times New Roman" panose="02020603050405020304" pitchFamily="18" charset="0"/>
                          <a:cs typeface="Times New Roman" panose="02020603050405020304" pitchFamily="18" charset="0"/>
                        </a:rPr>
                        <a:t>the care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Optimize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outpatient</a:t>
                      </a:r>
                      <a:r>
                        <a:rPr lang="en-US" sz="1100" dirty="0">
                          <a:solidFill>
                            <a:schemeClr val="tx2"/>
                          </a:solidFill>
                          <a:latin typeface="Times New Roman" panose="02020603050405020304" pitchFamily="18" charset="0"/>
                          <a:cs typeface="Times New Roman" panose="02020603050405020304" pitchFamily="18" charset="0"/>
                        </a:rPr>
                        <a:t> capabilities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Align </a:t>
                      </a:r>
                      <a:r>
                        <a:rPr lang="en-US" sz="1100" b="1" dirty="0">
                          <a:solidFill>
                            <a:srgbClr val="307AAD"/>
                          </a:solidFill>
                          <a:latin typeface="Times New Roman" panose="02020603050405020304" pitchFamily="18" charset="0"/>
                          <a:cs typeface="Times New Roman" panose="02020603050405020304" pitchFamily="18" charset="0"/>
                        </a:rPr>
                        <a:t>organizational structure, incentives, and metrics</a:t>
                      </a:r>
                      <a:r>
                        <a:rPr lang="en-US" sz="1100" b="1" dirty="0">
                          <a:solidFill>
                            <a:srgbClr val="0F4A57"/>
                          </a:solidFill>
                          <a:latin typeface="Times New Roman" panose="02020603050405020304" pitchFamily="18" charset="0"/>
                          <a:cs typeface="Times New Roman" panose="02020603050405020304" pitchFamily="18" charset="0"/>
                        </a:rPr>
                        <a:t> </a:t>
                      </a:r>
                      <a:r>
                        <a:rPr lang="en-US" sz="1100" dirty="0">
                          <a:solidFill>
                            <a:schemeClr val="tx2"/>
                          </a:solidFill>
                          <a:latin typeface="Times New Roman" panose="02020603050405020304" pitchFamily="18" charset="0"/>
                          <a:cs typeface="Times New Roman" panose="02020603050405020304" pitchFamily="18" charset="0"/>
                        </a:rPr>
                        <a:t>to support strategy</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034543782"/>
                  </a:ext>
                </a:extLst>
              </a:tr>
            </a:tbl>
          </a:graphicData>
        </a:graphic>
      </p:graphicFrame>
      <p:sp>
        <p:nvSpPr>
          <p:cNvPr id="43" name="TextBox 42">
            <a:extLst>
              <a:ext uri="{FF2B5EF4-FFF2-40B4-BE49-F238E27FC236}">
                <a16:creationId xmlns:a16="http://schemas.microsoft.com/office/drawing/2014/main" id="{AFB09A0C-FA4A-3B4F-A668-A15258BD2B3B}"/>
              </a:ext>
            </a:extLst>
          </p:cNvPr>
          <p:cNvSpPr txBox="1"/>
          <p:nvPr userDrawn="1"/>
        </p:nvSpPr>
        <p:spPr bwMode="gray">
          <a:xfrm>
            <a:off x="244853" y="322727"/>
            <a:ext cx="2722652" cy="257369"/>
          </a:xfrm>
          <a:prstGeom prst="rect">
            <a:avLst/>
          </a:prstGeom>
          <a:noFill/>
        </p:spPr>
        <p:txBody>
          <a:bodyPr wrap="square" lIns="36000" tIns="36000" rIns="36000" bIns="36000" rtlCol="0" anchor="ctr">
            <a:spAutoFit/>
          </a:bodyPr>
          <a:lstStyle/>
          <a:p>
            <a:r>
              <a:rPr lang="en-US" sz="1200" dirty="0">
                <a:solidFill>
                  <a:srgbClr val="FFFFFF"/>
                </a:solidFill>
                <a:latin typeface="Franklin Gothic Medium" panose="020B0603020102020204"/>
                <a:cs typeface="Times New Roman" panose="02020603050405020304" pitchFamily="18" charset="0"/>
              </a:rPr>
              <a:t>STRATEGIC PRIORITES</a:t>
            </a:r>
          </a:p>
        </p:txBody>
      </p:sp>
    </p:spTree>
    <p:extLst>
      <p:ext uri="{BB962C8B-B14F-4D97-AF65-F5344CB8AC3E}">
        <p14:creationId xmlns:p14="http://schemas.microsoft.com/office/powerpoint/2010/main" val="968608586"/>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8322031"/>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15E921F-37C4-9A4A-A306-91EB2DCEE060}"/>
              </a:ext>
            </a:extLst>
          </p:cNvPr>
          <p:cNvSpPr/>
          <p:nvPr userDrawn="1"/>
        </p:nvSpPr>
        <p:spPr bwMode="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257314"/>
              <a:gd name="connsiteY0" fmla="*/ 0 h 6858000"/>
              <a:gd name="connsiteX1" fmla="*/ 12192000 w 12257314"/>
              <a:gd name="connsiteY1" fmla="*/ 0 h 6858000"/>
              <a:gd name="connsiteX2" fmla="*/ 12257314 w 12257314"/>
              <a:gd name="connsiteY2" fmla="*/ 3265715 h 6858000"/>
              <a:gd name="connsiteX3" fmla="*/ 0 w 12257314"/>
              <a:gd name="connsiteY3" fmla="*/ 6858000 h 6858000"/>
              <a:gd name="connsiteX4" fmla="*/ 0 w 12257314"/>
              <a:gd name="connsiteY4" fmla="*/ 0 h 6858000"/>
              <a:gd name="connsiteX0" fmla="*/ 0 w 12273643"/>
              <a:gd name="connsiteY0" fmla="*/ 0 h 6858000"/>
              <a:gd name="connsiteX1" fmla="*/ 12192000 w 12273643"/>
              <a:gd name="connsiteY1" fmla="*/ 0 h 6858000"/>
              <a:gd name="connsiteX2" fmla="*/ 12273643 w 12273643"/>
              <a:gd name="connsiteY2" fmla="*/ 1632858 h 6858000"/>
              <a:gd name="connsiteX3" fmla="*/ 0 w 12273643"/>
              <a:gd name="connsiteY3" fmla="*/ 6858000 h 6858000"/>
              <a:gd name="connsiteX4" fmla="*/ 0 w 12273643"/>
              <a:gd name="connsiteY4" fmla="*/ 0 h 6858000"/>
              <a:gd name="connsiteX0" fmla="*/ 0 w 12192000"/>
              <a:gd name="connsiteY0" fmla="*/ 0 h 6858000"/>
              <a:gd name="connsiteX1" fmla="*/ 12192000 w 12192000"/>
              <a:gd name="connsiteY1" fmla="*/ 0 h 6858000"/>
              <a:gd name="connsiteX2" fmla="*/ 12192000 w 12192000"/>
              <a:gd name="connsiteY2" fmla="*/ 2400301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2192000 w 12192000"/>
              <a:gd name="connsiteY2" fmla="*/ 2367644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2367644"/>
                </a:lnTo>
                <a:lnTo>
                  <a:pt x="0" y="6858000"/>
                </a:lnTo>
                <a:lnTo>
                  <a:pt x="0" y="0"/>
                </a:lnTo>
                <a:close/>
              </a:path>
            </a:pathLst>
          </a:custGeom>
          <a:gradFill>
            <a:gsLst>
              <a:gs pos="0">
                <a:srgbClr val="307AAD"/>
              </a:gs>
              <a:gs pos="98000">
                <a:srgbClr val="307AAD">
                  <a:alpha val="85000"/>
                </a:srgbClr>
              </a:gs>
            </a:gsLst>
            <a:lin ang="0" scaled="1"/>
          </a:gradFill>
          <a:ln w="9525">
            <a:noFill/>
          </a:ln>
          <a:effectLst>
            <a:outerShdw blurRad="508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2" name="Title"/>
          <p:cNvSpPr>
            <a:spLocks noGrp="1"/>
          </p:cNvSpPr>
          <p:nvPr userDrawn="1">
            <p:ph type="ctrTitle" hasCustomPrompt="1"/>
            <p:custDataLst>
              <p:tags r:id="rId1"/>
            </p:custDataLst>
          </p:nvPr>
        </p:nvSpPr>
        <p:spPr>
          <a:xfrm>
            <a:off x="914400" y="1325880"/>
            <a:ext cx="10363200" cy="1270363"/>
          </a:xfrm>
        </p:spPr>
        <p:txBody>
          <a:bodyPr lIns="128016" tIns="64008" rIns="128016" bIns="64008" anchor="b" anchorCtr="0">
            <a:normAutofit/>
          </a:bodyPr>
          <a:lstStyle>
            <a:lvl1pPr algn="l">
              <a:spcBef>
                <a:spcPct val="0"/>
              </a:spcBef>
              <a:defRPr sz="6000" b="1" i="0">
                <a:solidFill>
                  <a:schemeClr val="bg1"/>
                </a:solidFill>
                <a:latin typeface="+mj-lt"/>
              </a:defRPr>
            </a:lvl1pPr>
          </a:lstStyle>
          <a:p>
            <a:r>
              <a:rPr lang="en-US" dirty="0"/>
              <a:t>Click to add title</a:t>
            </a:r>
          </a:p>
        </p:txBody>
      </p:sp>
      <p:sp>
        <p:nvSpPr>
          <p:cNvPr id="6" name="btfpLayoutConfig" hidden="1"/>
          <p:cNvSpPr txBox="1"/>
          <p:nvPr userDrawn="1">
            <p:custDataLst>
              <p:tags r:id="rId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overall_0_131468226384557565 columns_1_131468226384557565 </a:t>
            </a:r>
          </a:p>
        </p:txBody>
      </p:sp>
      <p:pic>
        <p:nvPicPr>
          <p:cNvPr id="11" name="Picture 10">
            <a:extLst>
              <a:ext uri="{FF2B5EF4-FFF2-40B4-BE49-F238E27FC236}">
                <a16:creationId xmlns:a16="http://schemas.microsoft.com/office/drawing/2014/main" id="{39560BEA-979F-F240-B6EA-3390DC021418}"/>
              </a:ext>
            </a:extLst>
          </p:cNvPr>
          <p:cNvPicPr>
            <a:picLocks noChangeAspect="1"/>
          </p:cNvPicPr>
          <p:nvPr userDrawn="1"/>
        </p:nvPicPr>
        <p:blipFill>
          <a:blip r:embed="rId4"/>
          <a:stretch>
            <a:fillRect/>
          </a:stretch>
        </p:blipFill>
        <p:spPr>
          <a:xfrm>
            <a:off x="8295003" y="5460574"/>
            <a:ext cx="3368631" cy="984676"/>
          </a:xfrm>
          <a:prstGeom prst="rect">
            <a:avLst/>
          </a:prstGeom>
        </p:spPr>
      </p:pic>
      <p:sp>
        <p:nvSpPr>
          <p:cNvPr id="19" name="Text Placeholder 18">
            <a:extLst>
              <a:ext uri="{FF2B5EF4-FFF2-40B4-BE49-F238E27FC236}">
                <a16:creationId xmlns:a16="http://schemas.microsoft.com/office/drawing/2014/main" id="{9F000818-D6C4-B44B-BB04-824A1FA0F648}"/>
              </a:ext>
            </a:extLst>
          </p:cNvPr>
          <p:cNvSpPr>
            <a:spLocks noGrp="1"/>
          </p:cNvSpPr>
          <p:nvPr>
            <p:ph type="body" sz="quarter" idx="10"/>
          </p:nvPr>
        </p:nvSpPr>
        <p:spPr>
          <a:xfrm>
            <a:off x="914400" y="2595563"/>
            <a:ext cx="7050088" cy="1355725"/>
          </a:xfrm>
        </p:spPr>
        <p:txBody>
          <a:bodyPr>
            <a:noAutofit/>
          </a:bodyPr>
          <a:lstStyle>
            <a:lvl1pPr>
              <a:defRPr sz="2400" b="0" i="0">
                <a:solidFill>
                  <a:schemeClr val="bg1"/>
                </a:solidFill>
                <a:latin typeface="+mj-lt"/>
              </a:defRPr>
            </a:lvl1pPr>
            <a:lvl2pPr>
              <a:defRPr sz="2400" b="0" i="0">
                <a:solidFill>
                  <a:schemeClr val="bg1"/>
                </a:solidFill>
                <a:latin typeface="Franklin Gothic Medium" panose="020B0603020102020204" pitchFamily="34" charset="0"/>
              </a:defRPr>
            </a:lvl2pPr>
            <a:lvl3pPr>
              <a:defRPr sz="2400" b="0" i="0">
                <a:solidFill>
                  <a:schemeClr val="bg1"/>
                </a:solidFill>
                <a:latin typeface="Franklin Gothic Medium" panose="020B0603020102020204" pitchFamily="34" charset="0"/>
              </a:defRPr>
            </a:lvl3pPr>
            <a:lvl4pPr>
              <a:defRPr sz="2400" b="0" i="0">
                <a:solidFill>
                  <a:schemeClr val="bg1"/>
                </a:solidFill>
                <a:latin typeface="Franklin Gothic Medium" panose="020B0603020102020204" pitchFamily="34" charset="0"/>
              </a:defRPr>
            </a:lvl4pPr>
            <a:lvl5pPr>
              <a:defRPr sz="2400" b="0" i="0">
                <a:solidFill>
                  <a:schemeClr val="bg1"/>
                </a:solidFill>
                <a:latin typeface="Franklin Gothic Medium" panose="020B0603020102020204" pitchFamily="34" charset="0"/>
              </a:defRPr>
            </a:lvl5pPr>
          </a:lstStyle>
          <a:p>
            <a:pPr lvl="0"/>
            <a:r>
              <a:rPr lang="en-US" dirty="0"/>
              <a:t>Edit Master text styles</a:t>
            </a:r>
          </a:p>
        </p:txBody>
      </p:sp>
    </p:spTree>
    <p:extLst>
      <p:ext uri="{BB962C8B-B14F-4D97-AF65-F5344CB8AC3E}">
        <p14:creationId xmlns:p14="http://schemas.microsoft.com/office/powerpoint/2010/main" val="2620549258"/>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4.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2.xml"/><Relationship Id="rId5" Type="http://schemas.openxmlformats.org/officeDocument/2006/relationships/slideLayout" Target="../slideLayouts/slideLayout5.xml"/><Relationship Id="rId10" Type="http://schemas.openxmlformats.org/officeDocument/2006/relationships/tags" Target="../tags/tag1.xml"/><Relationship Id="rId4" Type="http://schemas.openxmlformats.org/officeDocument/2006/relationships/slideLayout" Target="../slideLayouts/slideLayout4.xml"/><Relationship Id="rId9" Type="http://schemas.openxmlformats.org/officeDocument/2006/relationships/theme" Target="../theme/theme1.xml"/><Relationship Id="rId14" Type="http://schemas.openxmlformats.org/officeDocument/2006/relationships/tags" Target="../tags/tag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ags" Target="../tags/tag13.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tags" Target="../tags/tag12.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tags" Target="../tags/tag11.xml"/><Relationship Id="rId5" Type="http://schemas.openxmlformats.org/officeDocument/2006/relationships/slideLayout" Target="../slideLayouts/slideLayout13.xml"/><Relationship Id="rId10" Type="http://schemas.openxmlformats.org/officeDocument/2006/relationships/tags" Target="../tags/tag10.xml"/><Relationship Id="rId4" Type="http://schemas.openxmlformats.org/officeDocument/2006/relationships/slideLayout" Target="../slideLayouts/slideLayout12.xml"/><Relationship Id="rId9" Type="http://schemas.openxmlformats.org/officeDocument/2006/relationships/theme" Target="../theme/theme2.xml"/><Relationship Id="rId14" Type="http://schemas.openxmlformats.org/officeDocument/2006/relationships/tags" Target="../tags/tag14.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ags" Target="../tags/tag2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tags" Target="../tags/tag21.xml"/><Relationship Id="rId5" Type="http://schemas.openxmlformats.org/officeDocument/2006/relationships/slideLayout" Target="../slideLayouts/slideLayout21.xml"/><Relationship Id="rId10" Type="http://schemas.openxmlformats.org/officeDocument/2006/relationships/tags" Target="../tags/tag20.xml"/><Relationship Id="rId4" Type="http://schemas.openxmlformats.org/officeDocument/2006/relationships/slideLayout" Target="../slideLayouts/slideLayout20.xml"/><Relationship Id="rId9" Type="http://schemas.openxmlformats.org/officeDocument/2006/relationships/tags" Target="../tags/tag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9F9FC"/>
        </a:solidFill>
        <a:effectLst/>
      </p:bgPr>
    </p:bg>
    <p:spTree>
      <p:nvGrpSpPr>
        <p:cNvPr id="1" name=""/>
        <p:cNvGrpSpPr/>
        <p:nvPr/>
      </p:nvGrpSpPr>
      <p:grpSpPr>
        <a:xfrm>
          <a:off x="0" y="0"/>
          <a:ext cx="0" cy="0"/>
          <a:chOff x="0" y="0"/>
          <a:chExt cx="0" cy="0"/>
        </a:xfrm>
      </p:grpSpPr>
      <p:sp>
        <p:nvSpPr>
          <p:cNvPr id="5" name="BtfpConfiguration" hidden="1"/>
          <p:cNvSpPr txBox="1"/>
          <p:nvPr userDrawn="1">
            <p:custDataLst>
              <p:tags r:id="rId10"/>
            </p:custDataLst>
          </p:nvPr>
        </p:nvSpPr>
        <p:spPr bwMode="hidden">
          <a:xfrm>
            <a:off x="0" y="0"/>
            <a:ext cx="36000" cy="36000"/>
          </a:xfrm>
          <a:prstGeom prst="rect">
            <a:avLst/>
          </a:prstGeom>
          <a:noFill/>
        </p:spPr>
        <p:txBody>
          <a:bodyPr wrap="none" lIns="0" tIns="0" rIns="0" bIns="0" rtlCol="0">
            <a:noAutofit/>
          </a:bodyPr>
          <a:lstStyle/>
          <a:p>
            <a:pPr defTabSz="711143">
              <a:spcBef>
                <a:spcPts val="1200"/>
              </a:spcBef>
            </a:pPr>
            <a:r>
              <a:rPr lang="en-US" sz="100" dirty="0">
                <a:solidFill>
                  <a:prstClr val="white">
                    <a:alpha val="0"/>
                  </a:prstClr>
                </a:solidFill>
              </a:rPr>
              <a:t>&lt;btfp&gt;
  &lt;!-- North America Graphics. 2.26.2019. DAL. CORE. 
       Instructions for the &lt;template&gt; tag:
       Keep "version" and "type" options unchanged.
       Set "name" option to the client name that should appear on the client color section. 
       Set "pageSize" to the paper size you are setting this slide master up on. Valid values are: "widescreen" (which equals 16:9), "4_3", "a4" and "letter". Observe capitalization! --&gt;
  &lt;template version="2.0.14" type="unbranded" name="Memorial Hermann_16.9" pageSize="widescreen"&gt;
    &lt;!-- Instructions for &lt;settings&gt; tag:
         In each sub-tag set the hex code of the RGB color you wish to use for the standard elements when they are created on this slide master.
         If the value is missing or invalid, default colors will be used. --&gt;
    &lt;settings&gt;
      &lt;runningAgendaBackColorLeft&gt;#1F497D&lt;/runningAgendaBackColorLeft&gt;
      &lt;runningAgendaBackColorRight&gt;#4F81BD&lt;/runningAgendaBackColorRight&gt;
      &lt;runningAgendaTextColorLeft&gt;#FFFFFF&lt;/runningAgendaTextColorLeft&gt;
      &lt;runningAgendaTextColorRight&gt;#FFFFFF&lt;/runningAgendaTextColorRight&gt;
      &lt;columnHeaderLineColor&gt;#000000&lt;/columnHeaderLineColor&gt;
      &lt;columnHeaderTextColor&gt;#000000&lt;/columnHeaderTextColor&gt;
      &lt;rowHeaderLineColor&gt;#000000&lt;/rowHeaderLineColor&gt;
      &lt;rowHeaderTextColor&gt;#000000&lt;/rowHeaderTextColor&gt;
      &lt;bainArrowLineColor&gt;#948A54&lt;/bainArrowLineColor&gt;
      &lt;bainArrowTextColor&gt;#948A54&lt;/bainArrowTextColor&gt;
      &lt;percentageCircleFullCircleColor&gt;#EEECE1&lt;/percentageCircleFullCircleColor&gt;
      &lt;percentageCircleTextHighlightColor&gt;#948A54&lt;/percentageCircleTextHighlightColor&gt;
      &lt;statusStickerColor&gt;#000000&lt;/statusStickerColor&gt;
      &lt;calloutBackColor&gt;#FFFFFF&lt;/calloutBackColor&gt;
      &lt;calloutTextLineColor&gt;#000000&lt;/calloutTextLineColor&gt;
      &lt;numberBubbleBackColor&gt;#FFFFFF&lt;/numberBubbleBackColor&gt;
      &lt;numberBubbleTextLineColor&gt;#948A54&lt;/numberBubbleTextLineColor&gt;
      &lt;valueChainTextLineColor&gt;#000000&lt;/valueChainTextLineColor&gt;
      &lt;agendaHighlightColor&gt;#948A54&lt;/agendaHighlightColor&gt;
      &lt;!-- The &lt;tableAccentNumber&gt; defines which table layout from the "Light Style 1" row should be applied for newly created tables. 
           Valid values are 0, 1, 2, 3, 4, 5, and 6 - representing the layouts on the Table Layout drop-down from left to right. 
           The highlight colors used in those table layouts link to the Theme color palette, they cannot be specified here. --&gt;
      &lt;tableAccentNumber&gt;1&lt;/tableAccentNumber&gt;
      &lt;!-- The &lt;statusStickerRunningAgendaFontSize&gt; tag determines what font size should be applied to newly created status stickers and running agendas. 
           Valid values are integer numbers. If the option is not present or not valid, the default is used. --&gt;
      &lt;statusStickerRunningAgendaFontSize&gt;12&lt;/statusStickerRunningAgendaFontSize&gt;
      &lt;!-- The &lt;columnSpacing&gt; tag determines the width of the spacing between columns in pt.
           Valid values are integer numbers, min. 28, max. 85 (~1-3cm). If the option is not present or not valid, the default is used. --&gt;
      &lt;columnSpacing&gt;36&lt;/columnSpacing&gt;
    &lt;/settings&gt;
    &lt;!-- Instructions for &lt;colors&gt; tag:
         Use any number of &lt;color&gt;...&lt;/color&gt; lines. Each line creates a client color on the client color palette in the order they appear here.
         The client color hex code goes between the &lt;color&gt; and &lt;/color&gt; tags.
         The &lt;color&gt; tag may have the option "contrastingTextColor". If it is set to a valid RGB hex code then that color will be used for text if the user applies the client color to fill a shape. 
         Hence, contrastingTextColor usually is white (#FFFFFF), black (#000000) or another dark color. --&gt;
    &lt;colors&gt;
      &lt;color contrastingTextColor="#000000"&gt;#EEECE1&lt;/color&gt;
      &lt;color </a:t>
            </a:r>
            <a:r>
              <a:rPr lang="en-US" sz="100" dirty="0" err="1">
                <a:solidFill>
                  <a:prstClr val="white">
                    <a:alpha val="0"/>
                  </a:prstClr>
                </a:solidFill>
              </a:rPr>
              <a:t>contrastingTextColor</a:t>
            </a:r>
            <a:r>
              <a:rPr lang="en-US" sz="100" dirty="0">
                <a:solidFill>
                  <a:prstClr val="white">
                    <a:alpha val="0"/>
                  </a:prstClr>
                </a:solidFill>
              </a:rPr>
              <a:t>="#FFFFFF"&gt;#948A54&lt;/color&gt;
      &lt;color </a:t>
            </a:r>
            <a:r>
              <a:rPr lang="en-US" sz="100" dirty="0" err="1">
                <a:solidFill>
                  <a:prstClr val="white">
                    <a:alpha val="0"/>
                  </a:prstClr>
                </a:solidFill>
              </a:rPr>
              <a:t>contrastingTextColor</a:t>
            </a:r>
            <a:r>
              <a:rPr lang="en-US" sz="100" dirty="0">
                <a:solidFill>
                  <a:prstClr val="white">
                    <a:alpha val="0"/>
                  </a:prstClr>
                </a:solidFill>
              </a:rPr>
              <a:t>="#FFFFFF"&gt;#1F497D&lt;/color&gt;
      &lt;color </a:t>
            </a:r>
            <a:r>
              <a:rPr lang="en-US" sz="100" dirty="0" err="1">
                <a:solidFill>
                  <a:prstClr val="white">
                    <a:alpha val="0"/>
                  </a:prstClr>
                </a:solidFill>
              </a:rPr>
              <a:t>contrastingTextColor</a:t>
            </a:r>
            <a:r>
              <a:rPr lang="en-US" sz="100" dirty="0">
                <a:solidFill>
                  <a:prstClr val="white">
                    <a:alpha val="0"/>
                  </a:prstClr>
                </a:solidFill>
              </a:rPr>
              <a:t>="#FFFFFF"&gt;#4F81BD&lt;/color&gt;
      &lt;color </a:t>
            </a:r>
            <a:r>
              <a:rPr lang="en-US" sz="100" dirty="0" err="1">
                <a:solidFill>
                  <a:prstClr val="white">
                    <a:alpha val="0"/>
                  </a:prstClr>
                </a:solidFill>
              </a:rPr>
              <a:t>contrastingTextColor</a:t>
            </a:r>
            <a:r>
              <a:rPr lang="en-US" sz="100" dirty="0">
                <a:solidFill>
                  <a:prstClr val="white">
                    <a:alpha val="0"/>
                  </a:prstClr>
                </a:solidFill>
              </a:rPr>
              <a:t>="#FFFFFF"&gt;#C0504D&lt;/color&gt;
      &lt;color </a:t>
            </a:r>
            <a:r>
              <a:rPr lang="en-US" sz="100" dirty="0" err="1">
                <a:solidFill>
                  <a:prstClr val="white">
                    <a:alpha val="0"/>
                  </a:prstClr>
                </a:solidFill>
              </a:rPr>
              <a:t>contrastingTextColor</a:t>
            </a:r>
            <a:r>
              <a:rPr lang="en-US" sz="100" dirty="0">
                <a:solidFill>
                  <a:prstClr val="white">
                    <a:alpha val="0"/>
                  </a:prstClr>
                </a:solidFill>
              </a:rPr>
              <a:t>="#000000"&gt;#9BBB59&lt;/color&gt;
      &lt;color </a:t>
            </a:r>
            <a:r>
              <a:rPr lang="en-US" sz="100" dirty="0" err="1">
                <a:solidFill>
                  <a:prstClr val="white">
                    <a:alpha val="0"/>
                  </a:prstClr>
                </a:solidFill>
              </a:rPr>
              <a:t>contrastingTextColor</a:t>
            </a:r>
            <a:r>
              <a:rPr lang="en-US" sz="100" dirty="0">
                <a:solidFill>
                  <a:prstClr val="white">
                    <a:alpha val="0"/>
                  </a:prstClr>
                </a:solidFill>
              </a:rPr>
              <a:t>="#FFFFFF"&gt;#8064A2&lt;/color&gt;
      &lt;color </a:t>
            </a:r>
            <a:r>
              <a:rPr lang="en-US" sz="100" dirty="0" err="1">
                <a:solidFill>
                  <a:prstClr val="white">
                    <a:alpha val="0"/>
                  </a:prstClr>
                </a:solidFill>
              </a:rPr>
              <a:t>contrastingTextColor</a:t>
            </a:r>
            <a:r>
              <a:rPr lang="en-US" sz="100" dirty="0">
                <a:solidFill>
                  <a:prstClr val="white">
                    <a:alpha val="0"/>
                  </a:prstClr>
                </a:solidFill>
              </a:rPr>
              <a:t>="#FFFFFF"&gt;#4BACC6&lt;/color&gt;
      &lt;color </a:t>
            </a:r>
            <a:r>
              <a:rPr lang="en-US" sz="100" dirty="0" err="1">
                <a:solidFill>
                  <a:prstClr val="white">
                    <a:alpha val="0"/>
                  </a:prstClr>
                </a:solidFill>
              </a:rPr>
              <a:t>contrastingTextColor</a:t>
            </a:r>
            <a:r>
              <a:rPr lang="en-US" sz="100" dirty="0">
                <a:solidFill>
                  <a:prstClr val="white">
                    <a:alpha val="0"/>
                  </a:prstClr>
                </a:solidFill>
              </a:rPr>
              <a:t>="#000000"&gt;#F79646&lt;/color&gt;
    &lt;/colors&gt;
  &lt;/template&gt;
&lt;/</a:t>
            </a:r>
            <a:r>
              <a:rPr lang="en-US" sz="100" dirty="0" err="1">
                <a:solidFill>
                  <a:prstClr val="white">
                    <a:alpha val="0"/>
                  </a:prstClr>
                </a:solidFill>
              </a:rPr>
              <a:t>btfp</a:t>
            </a:r>
            <a:r>
              <a:rPr lang="en-US" sz="100" dirty="0">
                <a:solidFill>
                  <a:prstClr val="white">
                    <a:alpha val="0"/>
                  </a:prstClr>
                </a:solidFill>
              </a:rPr>
              <a:t>&gt;</a:t>
            </a:r>
          </a:p>
        </p:txBody>
      </p:sp>
      <p:sp>
        <p:nvSpPr>
          <p:cNvPr id="19" name="SlideNumber"/>
          <p:cNvSpPr/>
          <p:nvPr userDrawn="1">
            <p:custDataLst>
              <p:tags r:id="rId11"/>
            </p:custDataLst>
          </p:nvPr>
        </p:nvSpPr>
        <p:spPr bwMode="gray">
          <a:xfrm>
            <a:off x="4674870" y="6355080"/>
            <a:ext cx="2842260" cy="365760"/>
          </a:xfrm>
          <a:prstGeom prst="roundRect">
            <a:avLst>
              <a:gd name="adj" fmla="val 0"/>
            </a:avLst>
          </a:prstGeom>
          <a:noFill/>
          <a:ln w="19050">
            <a:no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none" lIns="106680" tIns="53340" rIns="106680" bIns="53340" rtlCol="0" anchor="ctr" anchorCtr="0">
            <a:noAutofit/>
          </a:bodyPr>
          <a:lstStyle/>
          <a:p>
            <a:pPr algn="ctr" defTabSz="711143">
              <a:spcBef>
                <a:spcPct val="0"/>
              </a:spcBef>
            </a:pPr>
            <a:fld id="{BB69BBE8-4DB2-4642-B003-B220ACD5A2FD}" type="slidenum">
              <a:rPr lang="en-US" sz="1000">
                <a:solidFill>
                  <a:srgbClr val="FFFFFF">
                    <a:lumMod val="75000"/>
                  </a:srgbClr>
                </a:solidFill>
                <a:latin typeface="Times New Roman" panose="02020603050405020304" pitchFamily="18" charset="0"/>
                <a:cs typeface="Times New Roman" panose="02020603050405020304" pitchFamily="18" charset="0"/>
              </a:rPr>
              <a:pPr algn="ctr" defTabSz="711143">
                <a:spcBef>
                  <a:spcPct val="0"/>
                </a:spcBef>
              </a:pPr>
              <a:t>‹#›</a:t>
            </a:fld>
            <a:endParaRPr lang="fr-FR" sz="1000" dirty="0">
              <a:solidFill>
                <a:srgbClr val="FFFFFF">
                  <a:lumMod val="75000"/>
                </a:srgbClr>
              </a:solidFill>
              <a:latin typeface="Times New Roman" panose="02020603050405020304" pitchFamily="18" charset="0"/>
              <a:cs typeface="Times New Roman" panose="02020603050405020304" pitchFamily="18" charset="0"/>
            </a:endParaRPr>
          </a:p>
        </p:txBody>
      </p:sp>
      <p:sp>
        <p:nvSpPr>
          <p:cNvPr id="3" name="Text Placeholder"/>
          <p:cNvSpPr>
            <a:spLocks noGrp="1"/>
          </p:cNvSpPr>
          <p:nvPr>
            <p:ph type="body" idx="1"/>
            <p:custDataLst>
              <p:tags r:id="rId12"/>
            </p:custDataLst>
          </p:nvPr>
        </p:nvSpPr>
        <p:spPr>
          <a:xfrm>
            <a:off x="609600" y="1600200"/>
            <a:ext cx="10972800" cy="45262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Slide Title"/>
          <p:cNvSpPr>
            <a:spLocks noGrp="1"/>
          </p:cNvSpPr>
          <p:nvPr>
            <p:ph type="title"/>
            <p:custDataLst>
              <p:tags r:id="rId13"/>
            </p:custDataLst>
          </p:nvPr>
        </p:nvSpPr>
        <p:spPr>
          <a:xfrm>
            <a:off x="609600" y="64851"/>
            <a:ext cx="8229600" cy="1051560"/>
          </a:xfrm>
          <a:prstGeom prst="rect">
            <a:avLst/>
          </a:prstGeom>
        </p:spPr>
        <p:txBody>
          <a:bodyPr vert="horz" lIns="91440" tIns="45720" rIns="91440" bIns="45720" rtlCol="0" anchor="ctr" anchorCtr="0">
            <a:noAutofit/>
          </a:bodyPr>
          <a:lstStyle/>
          <a:p>
            <a:r>
              <a:rPr lang="en-US" dirty="0"/>
              <a:t>Click to edit Master title style</a:t>
            </a:r>
          </a:p>
        </p:txBody>
      </p:sp>
      <p:sp>
        <p:nvSpPr>
          <p:cNvPr id="4" name="btfpLayoutConfig" hidden="1"/>
          <p:cNvSpPr txBox="1"/>
          <p:nvPr userDrawn="1">
            <p:custDataLst>
              <p:tags r:id="rId14"/>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overall_0_131468204519021135 columns_1_131468204519021135 </a:t>
            </a:r>
          </a:p>
        </p:txBody>
      </p:sp>
      <p:sp>
        <p:nvSpPr>
          <p:cNvPr id="6" name="Rectangle 5">
            <a:extLst>
              <a:ext uri="{FF2B5EF4-FFF2-40B4-BE49-F238E27FC236}">
                <a16:creationId xmlns:a16="http://schemas.microsoft.com/office/drawing/2014/main" id="{F9150436-7A0B-2849-9C4C-747BFF0BBB65}"/>
              </a:ext>
            </a:extLst>
          </p:cNvPr>
          <p:cNvSpPr/>
          <p:nvPr userDrawn="1"/>
        </p:nvSpPr>
        <p:spPr bwMode="gray">
          <a:xfrm>
            <a:off x="0" y="1171074"/>
            <a:ext cx="12208042" cy="94228"/>
          </a:xfrm>
          <a:prstGeom prst="rect">
            <a:avLst/>
          </a:prstGeom>
          <a:gradFill>
            <a:gsLst>
              <a:gs pos="0">
                <a:schemeClr val="accent1"/>
              </a:gs>
              <a:gs pos="100000">
                <a:schemeClr val="bg1"/>
              </a:gs>
            </a:gsLst>
            <a:lin ang="0" scaled="1"/>
          </a:gra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10255325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ransition/>
  <p:timing>
    <p:tnLst>
      <p:par>
        <p:cTn id="1" dur="indefinite" restart="never" nodeType="tmRoot"/>
      </p:par>
    </p:tnLst>
  </p:timing>
  <p:txStyles>
    <p:titleStyle>
      <a:lvl1pPr algn="l" defTabSz="711143" rtl="0" eaLnBrk="1" latinLnBrk="0" hangingPunct="1">
        <a:lnSpc>
          <a:spcPct val="100000"/>
        </a:lnSpc>
        <a:spcBef>
          <a:spcPct val="0"/>
        </a:spcBef>
        <a:buNone/>
        <a:defRPr sz="2800" b="0" i="0" kern="1200">
          <a:solidFill>
            <a:schemeClr val="tx2"/>
          </a:solidFill>
          <a:latin typeface="+mj-lt"/>
          <a:ea typeface="+mj-ea"/>
          <a:cs typeface="+mj-cs"/>
        </a:defRPr>
      </a:lvl1pPr>
    </p:titleStyle>
    <p:bodyStyle>
      <a:lvl1pPr marL="180961" indent="-180961" algn="l" defTabSz="914282" rtl="0" eaLnBrk="1" latinLnBrk="0" hangingPunct="1">
        <a:lnSpc>
          <a:spcPct val="100000"/>
        </a:lnSpc>
        <a:spcBef>
          <a:spcPts val="920"/>
        </a:spcBef>
        <a:buFont typeface="Arial" panose="020B0604020202020204" pitchFamily="34" charset="0"/>
        <a:buChar char="•"/>
        <a:defRPr sz="1600" kern="1200">
          <a:solidFill>
            <a:schemeClr val="tx2"/>
          </a:solidFill>
          <a:latin typeface="Times New Roman" panose="02020603050405020304" pitchFamily="18" charset="0"/>
          <a:ea typeface="+mn-ea"/>
          <a:cs typeface="Times New Roman" panose="02020603050405020304" pitchFamily="18" charset="0"/>
        </a:defRPr>
      </a:lvl1pPr>
      <a:lvl2pPr marL="361921"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2pPr>
      <a:lvl3pPr marL="534945" indent="-173024"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3pPr>
      <a:lvl4pPr marL="715906"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4pPr>
      <a:lvl5pPr marL="898453" indent="-182549"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5pPr>
      <a:lvl6pPr marL="251427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41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5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9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177786" indent="-177786" algn="l" defTabSz="711143" rtl="0" eaLnBrk="1" latinLnBrk="0" hangingPunct="1">
        <a:spcBef>
          <a:spcPts val="1200"/>
        </a:spcBef>
        <a:buChar char="•"/>
        <a:defRPr sz="1600" kern="1200">
          <a:solidFill>
            <a:schemeClr val="tx1"/>
          </a:solidFill>
          <a:latin typeface="+mn-lt"/>
          <a:ea typeface="+mn-ea"/>
          <a:cs typeface="+mn-cs"/>
        </a:defRPr>
      </a:lvl1pPr>
      <a:lvl2pPr marL="355572" indent="-177786" algn="l" defTabSz="711143" rtl="0" eaLnBrk="1" latinLnBrk="0" hangingPunct="1">
        <a:spcBef>
          <a:spcPts val="600"/>
        </a:spcBef>
        <a:buChar char="–"/>
        <a:defRPr sz="1400" kern="1200">
          <a:solidFill>
            <a:schemeClr val="tx1"/>
          </a:solidFill>
          <a:latin typeface="+mn-lt"/>
          <a:ea typeface="+mn-ea"/>
          <a:cs typeface="+mn-cs"/>
        </a:defRPr>
      </a:lvl2pPr>
      <a:lvl3pPr marL="533358" indent="-177786" algn="l" defTabSz="711143" rtl="0" eaLnBrk="1" latinLnBrk="0" hangingPunct="1">
        <a:spcBef>
          <a:spcPts val="600"/>
        </a:spcBef>
        <a:buChar char="&gt;"/>
        <a:defRPr sz="1400" kern="1200">
          <a:solidFill>
            <a:schemeClr val="tx1"/>
          </a:solidFill>
          <a:latin typeface="+mn-lt"/>
          <a:ea typeface="+mn-ea"/>
          <a:cs typeface="+mn-cs"/>
        </a:defRPr>
      </a:lvl3pPr>
      <a:lvl4pPr marL="711143" indent="-177786" algn="l" defTabSz="711143" rtl="0" eaLnBrk="1" latinLnBrk="0" hangingPunct="1">
        <a:spcBef>
          <a:spcPts val="600"/>
        </a:spcBef>
        <a:buChar char="–"/>
        <a:defRPr sz="1400" kern="1200">
          <a:solidFill>
            <a:schemeClr val="tx1"/>
          </a:solidFill>
          <a:latin typeface="+mn-lt"/>
          <a:ea typeface="+mn-ea"/>
          <a:cs typeface="+mn-cs"/>
        </a:defRPr>
      </a:lvl4pPr>
      <a:lvl5pPr marL="888929" indent="-177786" algn="l" defTabSz="711143" rtl="0" eaLnBrk="1" latinLnBrk="0" hangingPunct="1">
        <a:spcBef>
          <a:spcPts val="600"/>
        </a:spcBef>
        <a:buChar char="&gt;"/>
        <a:defRPr sz="1400" kern="1200">
          <a:solidFill>
            <a:schemeClr val="tx1"/>
          </a:solidFill>
          <a:latin typeface="+mn-lt"/>
          <a:ea typeface="+mn-ea"/>
          <a:cs typeface="+mn-cs"/>
        </a:defRPr>
      </a:lvl5pPr>
      <a:lvl6pPr marL="1066714" algn="l" defTabSz="711143" rtl="0" eaLnBrk="1" latinLnBrk="0" hangingPunct="1">
        <a:defRPr sz="1400" kern="1200">
          <a:solidFill>
            <a:schemeClr val="tx1"/>
          </a:solidFill>
          <a:latin typeface="+mn-lt"/>
          <a:ea typeface="+mn-ea"/>
          <a:cs typeface="+mn-cs"/>
        </a:defRPr>
      </a:lvl6pPr>
      <a:lvl7pPr marL="1244500" algn="l" defTabSz="711143" rtl="0" eaLnBrk="1" latinLnBrk="0" hangingPunct="1">
        <a:defRPr sz="1400" kern="1200">
          <a:solidFill>
            <a:schemeClr val="tx1"/>
          </a:solidFill>
          <a:latin typeface="+mn-lt"/>
          <a:ea typeface="+mn-ea"/>
          <a:cs typeface="+mn-cs"/>
        </a:defRPr>
      </a:lvl7pPr>
      <a:lvl8pPr marL="1422286" algn="l" defTabSz="711143" rtl="0" eaLnBrk="1" latinLnBrk="0" hangingPunct="1">
        <a:defRPr sz="1400" kern="1200">
          <a:solidFill>
            <a:schemeClr val="tx1"/>
          </a:solidFill>
          <a:latin typeface="+mn-lt"/>
          <a:ea typeface="+mn-ea"/>
          <a:cs typeface="+mn-cs"/>
        </a:defRPr>
      </a:lvl8pPr>
      <a:lvl9pPr marL="1600072" algn="l" defTabSz="711143"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900">
          <p15:clr>
            <a:srgbClr val="D1D1D1"/>
          </p15:clr>
        </p15:guide>
        <p15:guide id="2" pos="168">
          <p15:clr>
            <a:srgbClr val="D1D1D1"/>
          </p15:clr>
        </p15:guide>
        <p15:guide id="3" orient="horz" pos="1160">
          <p15:clr>
            <a:srgbClr val="D1D1D1"/>
          </p15:clr>
        </p15:guide>
        <p15:guide id="4" orient="horz" pos="4060">
          <p15:clr>
            <a:srgbClr val="D1D1D1"/>
          </p15:clr>
        </p15:guide>
        <p15:guide id="5" pos="7512">
          <p15:clr>
            <a:srgbClr val="D1D1D1"/>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9F9FC"/>
        </a:solidFill>
        <a:effectLst/>
      </p:bgPr>
    </p:bg>
    <p:spTree>
      <p:nvGrpSpPr>
        <p:cNvPr id="1" name=""/>
        <p:cNvGrpSpPr/>
        <p:nvPr/>
      </p:nvGrpSpPr>
      <p:grpSpPr>
        <a:xfrm>
          <a:off x="0" y="0"/>
          <a:ext cx="0" cy="0"/>
          <a:chOff x="0" y="0"/>
          <a:chExt cx="0" cy="0"/>
        </a:xfrm>
      </p:grpSpPr>
      <p:sp>
        <p:nvSpPr>
          <p:cNvPr id="5" name="BtfpConfiguration" hidden="1"/>
          <p:cNvSpPr txBox="1"/>
          <p:nvPr userDrawn="1">
            <p:custDataLst>
              <p:tags r:id="rId10"/>
            </p:custDataLst>
          </p:nvPr>
        </p:nvSpPr>
        <p:spPr bwMode="hidden">
          <a:xfrm>
            <a:off x="0" y="0"/>
            <a:ext cx="36000" cy="36000"/>
          </a:xfrm>
          <a:prstGeom prst="rect">
            <a:avLst/>
          </a:prstGeom>
          <a:noFill/>
        </p:spPr>
        <p:txBody>
          <a:bodyPr wrap="none" lIns="0" tIns="0" rIns="0" bIns="0" rtlCol="0">
            <a:noAutofit/>
          </a:bodyPr>
          <a:lstStyle/>
          <a:p>
            <a:pPr defTabSz="711143">
              <a:spcBef>
                <a:spcPts val="1200"/>
              </a:spcBef>
            </a:pPr>
            <a:r>
              <a:rPr lang="en-US" sz="100" dirty="0">
                <a:solidFill>
                  <a:prstClr val="white">
                    <a:alpha val="0"/>
                  </a:prstClr>
                </a:solidFill>
              </a:rPr>
              <a:t>&lt;btfp&gt;
  &lt;!-- North America Graphics. 2.26.2019. DAL. CORE. 
       Instructions for the &lt;template&gt; tag:
       Keep "version" and "type" options unchanged.
       Set "name" option to the client name that should appear on the client color section. 
       Set "pageSize" to the paper size you are setting this slide master up on. Valid values are: "widescreen" (which equals 16:9), "4_3", "a4" and "letter". Observe capitalization! --&gt;
  &lt;template version="2.0.14" type="unbranded" name="Memorial Hermann_16.9" pageSize="widescreen"&gt;
    &lt;!-- Instructions for &lt;settings&gt; tag:
         In each sub-tag set the hex code of the RGB color you wish to use for the standard elements when they are created on this slide master.
         If the value is missing or invalid, default colors will be used. --&gt;
    &lt;settings&gt;
      &lt;runningAgendaBackColorLeft&gt;#1F497D&lt;/runningAgendaBackColorLeft&gt;
      &lt;runningAgendaBackColorRight&gt;#4F81BD&lt;/runningAgendaBackColorRight&gt;
      &lt;runningAgendaTextColorLeft&gt;#FFFFFF&lt;/runningAgendaTextColorLeft&gt;
      &lt;runningAgendaTextColorRight&gt;#FFFFFF&lt;/runningAgendaTextColorRight&gt;
      &lt;columnHeaderLineColor&gt;#000000&lt;/columnHeaderLineColor&gt;
      &lt;columnHeaderTextColor&gt;#000000&lt;/columnHeaderTextColor&gt;
      &lt;rowHeaderLineColor&gt;#000000&lt;/rowHeaderLineColor&gt;
      &lt;rowHeaderTextColor&gt;#000000&lt;/rowHeaderTextColor&gt;
      &lt;bainArrowLineColor&gt;#948A54&lt;/bainArrowLineColor&gt;
      &lt;bainArrowTextColor&gt;#948A54&lt;/bainArrowTextColor&gt;
      &lt;percentageCircleFullCircleColor&gt;#EEECE1&lt;/percentageCircleFullCircleColor&gt;
      &lt;percentageCircleTextHighlightColor&gt;#948A54&lt;/percentageCircleTextHighlightColor&gt;
      &lt;statusStickerColor&gt;#000000&lt;/statusStickerColor&gt;
      &lt;calloutBackColor&gt;#FFFFFF&lt;/calloutBackColor&gt;
      &lt;calloutTextLineColor&gt;#000000&lt;/calloutTextLineColor&gt;
      &lt;numberBubbleBackColor&gt;#FFFFFF&lt;/numberBubbleBackColor&gt;
      &lt;numberBubbleTextLineColor&gt;#948A54&lt;/numberBubbleTextLineColor&gt;
      &lt;valueChainTextLineColor&gt;#000000&lt;/valueChainTextLineColor&gt;
      &lt;agendaHighlightColor&gt;#948A54&lt;/agendaHighlightColor&gt;
      &lt;!-- The &lt;tableAccentNumber&gt; defines which table layout from the "Light Style 1" row should be applied for newly created tables. 
           Valid values are 0, 1, 2, 3, 4, 5, and 6 - representing the layouts on the Table Layout drop-down from left to right. 
           The highlight colors used in those table layouts link to the Theme color palette, they cannot be specified here. --&gt;
      &lt;tableAccentNumber&gt;1&lt;/tableAccentNumber&gt;
      &lt;!-- The &lt;statusStickerRunningAgendaFontSize&gt; tag determines what font size should be applied to newly created status stickers and running agendas. 
           Valid values are integer numbers. If the option is not present or not valid, the default is used. --&gt;
      &lt;statusStickerRunningAgendaFontSize&gt;12&lt;/statusStickerRunningAgendaFontSize&gt;
      &lt;!-- The &lt;columnSpacing&gt; tag determines the width of the spacing between columns in pt.
           Valid values are integer numbers, min. 28, max. 85 (~1-3cm). If the option is not present or not valid, the default is used. --&gt;
      &lt;columnSpacing&gt;36&lt;/columnSpacing&gt;
    &lt;/settings&gt;
    &lt;!-- Instructions for &lt;colors&gt; tag:
         Use any number of &lt;color&gt;...&lt;/color&gt; lines. Each line creates a client color on the client color palette in the order they appear here.
         The client color hex code goes between the &lt;color&gt; and &lt;/color&gt; tags.
         The &lt;color&gt; tag may have the option "contrastingTextColor". If it is set to a valid RGB hex code then that color will be used for text if the user applies the client color to fill a shape. 
         Hence, contrastingTextColor usually is white (#FFFFFF), black (#000000) or another dark color. --&gt;
    &lt;colors&gt;
      &lt;color contrastingTextColor="#000000"&gt;#EEECE1&lt;/color&gt;
      &lt;color </a:t>
            </a:r>
            <a:r>
              <a:rPr lang="en-US" sz="100" dirty="0" err="1">
                <a:solidFill>
                  <a:prstClr val="white">
                    <a:alpha val="0"/>
                  </a:prstClr>
                </a:solidFill>
              </a:rPr>
              <a:t>contrastingTextColor</a:t>
            </a:r>
            <a:r>
              <a:rPr lang="en-US" sz="100" dirty="0">
                <a:solidFill>
                  <a:prstClr val="white">
                    <a:alpha val="0"/>
                  </a:prstClr>
                </a:solidFill>
              </a:rPr>
              <a:t>="#FFFFFF"&gt;#948A54&lt;/color&gt;
      &lt;color </a:t>
            </a:r>
            <a:r>
              <a:rPr lang="en-US" sz="100" dirty="0" err="1">
                <a:solidFill>
                  <a:prstClr val="white">
                    <a:alpha val="0"/>
                  </a:prstClr>
                </a:solidFill>
              </a:rPr>
              <a:t>contrastingTextColor</a:t>
            </a:r>
            <a:r>
              <a:rPr lang="en-US" sz="100" dirty="0">
                <a:solidFill>
                  <a:prstClr val="white">
                    <a:alpha val="0"/>
                  </a:prstClr>
                </a:solidFill>
              </a:rPr>
              <a:t>="#FFFFFF"&gt;#1F497D&lt;/color&gt;
      &lt;color </a:t>
            </a:r>
            <a:r>
              <a:rPr lang="en-US" sz="100" dirty="0" err="1">
                <a:solidFill>
                  <a:prstClr val="white">
                    <a:alpha val="0"/>
                  </a:prstClr>
                </a:solidFill>
              </a:rPr>
              <a:t>contrastingTextColor</a:t>
            </a:r>
            <a:r>
              <a:rPr lang="en-US" sz="100" dirty="0">
                <a:solidFill>
                  <a:prstClr val="white">
                    <a:alpha val="0"/>
                  </a:prstClr>
                </a:solidFill>
              </a:rPr>
              <a:t>="#FFFFFF"&gt;#4F81BD&lt;/color&gt;
      &lt;color </a:t>
            </a:r>
            <a:r>
              <a:rPr lang="en-US" sz="100" dirty="0" err="1">
                <a:solidFill>
                  <a:prstClr val="white">
                    <a:alpha val="0"/>
                  </a:prstClr>
                </a:solidFill>
              </a:rPr>
              <a:t>contrastingTextColor</a:t>
            </a:r>
            <a:r>
              <a:rPr lang="en-US" sz="100" dirty="0">
                <a:solidFill>
                  <a:prstClr val="white">
                    <a:alpha val="0"/>
                  </a:prstClr>
                </a:solidFill>
              </a:rPr>
              <a:t>="#FFFFFF"&gt;#C0504D&lt;/color&gt;
      &lt;color </a:t>
            </a:r>
            <a:r>
              <a:rPr lang="en-US" sz="100" dirty="0" err="1">
                <a:solidFill>
                  <a:prstClr val="white">
                    <a:alpha val="0"/>
                  </a:prstClr>
                </a:solidFill>
              </a:rPr>
              <a:t>contrastingTextColor</a:t>
            </a:r>
            <a:r>
              <a:rPr lang="en-US" sz="100" dirty="0">
                <a:solidFill>
                  <a:prstClr val="white">
                    <a:alpha val="0"/>
                  </a:prstClr>
                </a:solidFill>
              </a:rPr>
              <a:t>="#000000"&gt;#9BBB59&lt;/color&gt;
      &lt;color </a:t>
            </a:r>
            <a:r>
              <a:rPr lang="en-US" sz="100" dirty="0" err="1">
                <a:solidFill>
                  <a:prstClr val="white">
                    <a:alpha val="0"/>
                  </a:prstClr>
                </a:solidFill>
              </a:rPr>
              <a:t>contrastingTextColor</a:t>
            </a:r>
            <a:r>
              <a:rPr lang="en-US" sz="100" dirty="0">
                <a:solidFill>
                  <a:prstClr val="white">
                    <a:alpha val="0"/>
                  </a:prstClr>
                </a:solidFill>
              </a:rPr>
              <a:t>="#FFFFFF"&gt;#8064A2&lt;/color&gt;
      &lt;color </a:t>
            </a:r>
            <a:r>
              <a:rPr lang="en-US" sz="100" dirty="0" err="1">
                <a:solidFill>
                  <a:prstClr val="white">
                    <a:alpha val="0"/>
                  </a:prstClr>
                </a:solidFill>
              </a:rPr>
              <a:t>contrastingTextColor</a:t>
            </a:r>
            <a:r>
              <a:rPr lang="en-US" sz="100" dirty="0">
                <a:solidFill>
                  <a:prstClr val="white">
                    <a:alpha val="0"/>
                  </a:prstClr>
                </a:solidFill>
              </a:rPr>
              <a:t>="#FFFFFF"&gt;#4BACC6&lt;/color&gt;
      &lt;color </a:t>
            </a:r>
            <a:r>
              <a:rPr lang="en-US" sz="100" dirty="0" err="1">
                <a:solidFill>
                  <a:prstClr val="white">
                    <a:alpha val="0"/>
                  </a:prstClr>
                </a:solidFill>
              </a:rPr>
              <a:t>contrastingTextColor</a:t>
            </a:r>
            <a:r>
              <a:rPr lang="en-US" sz="100" dirty="0">
                <a:solidFill>
                  <a:prstClr val="white">
                    <a:alpha val="0"/>
                  </a:prstClr>
                </a:solidFill>
              </a:rPr>
              <a:t>="#000000"&gt;#F79646&lt;/color&gt;
    &lt;/colors&gt;
  &lt;/template&gt;
&lt;/</a:t>
            </a:r>
            <a:r>
              <a:rPr lang="en-US" sz="100" dirty="0" err="1">
                <a:solidFill>
                  <a:prstClr val="white">
                    <a:alpha val="0"/>
                  </a:prstClr>
                </a:solidFill>
              </a:rPr>
              <a:t>btfp</a:t>
            </a:r>
            <a:r>
              <a:rPr lang="en-US" sz="100" dirty="0">
                <a:solidFill>
                  <a:prstClr val="white">
                    <a:alpha val="0"/>
                  </a:prstClr>
                </a:solidFill>
              </a:rPr>
              <a:t>&gt;</a:t>
            </a:r>
          </a:p>
        </p:txBody>
      </p:sp>
      <p:sp>
        <p:nvSpPr>
          <p:cNvPr id="19" name="SlideNumber"/>
          <p:cNvSpPr/>
          <p:nvPr userDrawn="1">
            <p:custDataLst>
              <p:tags r:id="rId11"/>
            </p:custDataLst>
          </p:nvPr>
        </p:nvSpPr>
        <p:spPr bwMode="gray">
          <a:xfrm>
            <a:off x="4674870" y="6355080"/>
            <a:ext cx="2842260" cy="365760"/>
          </a:xfrm>
          <a:prstGeom prst="roundRect">
            <a:avLst>
              <a:gd name="adj" fmla="val 0"/>
            </a:avLst>
          </a:prstGeom>
          <a:noFill/>
          <a:ln w="19050">
            <a:no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none" lIns="106680" tIns="53340" rIns="106680" bIns="53340" rtlCol="0" anchor="ctr" anchorCtr="0">
            <a:noAutofit/>
          </a:bodyPr>
          <a:lstStyle/>
          <a:p>
            <a:pPr algn="ctr" defTabSz="711143">
              <a:spcBef>
                <a:spcPct val="0"/>
              </a:spcBef>
            </a:pPr>
            <a:fld id="{BB69BBE8-4DB2-4642-B003-B220ACD5A2FD}" type="slidenum">
              <a:rPr lang="en-US" sz="1000">
                <a:solidFill>
                  <a:srgbClr val="FFFFFF">
                    <a:lumMod val="75000"/>
                  </a:srgbClr>
                </a:solidFill>
                <a:latin typeface="Times New Roman" panose="02020603050405020304" pitchFamily="18" charset="0"/>
                <a:cs typeface="Times New Roman" panose="02020603050405020304" pitchFamily="18" charset="0"/>
              </a:rPr>
              <a:pPr algn="ctr" defTabSz="711143">
                <a:spcBef>
                  <a:spcPct val="0"/>
                </a:spcBef>
              </a:pPr>
              <a:t>‹#›</a:t>
            </a:fld>
            <a:endParaRPr lang="fr-FR" sz="1000" dirty="0">
              <a:solidFill>
                <a:srgbClr val="FFFFFF">
                  <a:lumMod val="75000"/>
                </a:srgbClr>
              </a:solidFill>
              <a:latin typeface="Times New Roman" panose="02020603050405020304" pitchFamily="18" charset="0"/>
              <a:cs typeface="Times New Roman" panose="02020603050405020304" pitchFamily="18" charset="0"/>
            </a:endParaRPr>
          </a:p>
        </p:txBody>
      </p:sp>
      <p:sp>
        <p:nvSpPr>
          <p:cNvPr id="3" name="Text Placeholder"/>
          <p:cNvSpPr>
            <a:spLocks noGrp="1"/>
          </p:cNvSpPr>
          <p:nvPr>
            <p:ph type="body" idx="1"/>
            <p:custDataLst>
              <p:tags r:id="rId12"/>
            </p:custDataLst>
          </p:nvPr>
        </p:nvSpPr>
        <p:spPr>
          <a:xfrm>
            <a:off x="609600" y="1600200"/>
            <a:ext cx="10972800" cy="45262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Slide Title"/>
          <p:cNvSpPr>
            <a:spLocks noGrp="1"/>
          </p:cNvSpPr>
          <p:nvPr>
            <p:ph type="title"/>
            <p:custDataLst>
              <p:tags r:id="rId13"/>
            </p:custDataLst>
          </p:nvPr>
        </p:nvSpPr>
        <p:spPr>
          <a:xfrm>
            <a:off x="609600" y="64851"/>
            <a:ext cx="8229600" cy="1051560"/>
          </a:xfrm>
          <a:prstGeom prst="rect">
            <a:avLst/>
          </a:prstGeom>
        </p:spPr>
        <p:txBody>
          <a:bodyPr vert="horz" lIns="91440" tIns="45720" rIns="91440" bIns="45720" rtlCol="0" anchor="ctr" anchorCtr="0">
            <a:noAutofit/>
          </a:bodyPr>
          <a:lstStyle/>
          <a:p>
            <a:r>
              <a:rPr lang="en-US" dirty="0"/>
              <a:t>Click to edit Master title style</a:t>
            </a:r>
          </a:p>
        </p:txBody>
      </p:sp>
      <p:sp>
        <p:nvSpPr>
          <p:cNvPr id="4" name="btfpLayoutConfig" hidden="1"/>
          <p:cNvSpPr txBox="1"/>
          <p:nvPr userDrawn="1">
            <p:custDataLst>
              <p:tags r:id="rId14"/>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overall_0_131468204519021135 columns_1_131468204519021135 </a:t>
            </a:r>
          </a:p>
        </p:txBody>
      </p:sp>
      <p:sp>
        <p:nvSpPr>
          <p:cNvPr id="6" name="Rectangle 5">
            <a:extLst>
              <a:ext uri="{FF2B5EF4-FFF2-40B4-BE49-F238E27FC236}">
                <a16:creationId xmlns:a16="http://schemas.microsoft.com/office/drawing/2014/main" id="{F9150436-7A0B-2849-9C4C-747BFF0BBB65}"/>
              </a:ext>
            </a:extLst>
          </p:cNvPr>
          <p:cNvSpPr/>
          <p:nvPr userDrawn="1"/>
        </p:nvSpPr>
        <p:spPr bwMode="gray">
          <a:xfrm>
            <a:off x="0" y="1171074"/>
            <a:ext cx="12208042" cy="94228"/>
          </a:xfrm>
          <a:prstGeom prst="rect">
            <a:avLst/>
          </a:prstGeom>
          <a:gradFill>
            <a:gsLst>
              <a:gs pos="0">
                <a:schemeClr val="accent1"/>
              </a:gs>
              <a:gs pos="100000">
                <a:schemeClr val="bg1"/>
              </a:gs>
            </a:gsLst>
            <a:lin ang="0" scaled="1"/>
          </a:gra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3760808737"/>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Lst>
  <p:transition/>
  <p:timing>
    <p:tnLst>
      <p:par>
        <p:cTn id="1" dur="indefinite" restart="never" nodeType="tmRoot"/>
      </p:par>
    </p:tnLst>
  </p:timing>
  <p:txStyles>
    <p:titleStyle>
      <a:lvl1pPr algn="l" defTabSz="711143" rtl="0" eaLnBrk="1" latinLnBrk="0" hangingPunct="1">
        <a:lnSpc>
          <a:spcPct val="100000"/>
        </a:lnSpc>
        <a:spcBef>
          <a:spcPct val="0"/>
        </a:spcBef>
        <a:buNone/>
        <a:defRPr sz="2800" b="0" i="0" kern="1200">
          <a:solidFill>
            <a:schemeClr val="tx2"/>
          </a:solidFill>
          <a:latin typeface="+mj-lt"/>
          <a:ea typeface="+mj-ea"/>
          <a:cs typeface="+mj-cs"/>
        </a:defRPr>
      </a:lvl1pPr>
    </p:titleStyle>
    <p:bodyStyle>
      <a:lvl1pPr marL="180961" indent="-180961" algn="l" defTabSz="914282" rtl="0" eaLnBrk="1" latinLnBrk="0" hangingPunct="1">
        <a:lnSpc>
          <a:spcPct val="100000"/>
        </a:lnSpc>
        <a:spcBef>
          <a:spcPts val="920"/>
        </a:spcBef>
        <a:buFont typeface="Arial" panose="020B0604020202020204" pitchFamily="34" charset="0"/>
        <a:buChar char="•"/>
        <a:defRPr sz="1600" kern="1200">
          <a:solidFill>
            <a:schemeClr val="tx2"/>
          </a:solidFill>
          <a:latin typeface="Times New Roman" panose="02020603050405020304" pitchFamily="18" charset="0"/>
          <a:ea typeface="+mn-ea"/>
          <a:cs typeface="Times New Roman" panose="02020603050405020304" pitchFamily="18" charset="0"/>
        </a:defRPr>
      </a:lvl1pPr>
      <a:lvl2pPr marL="361921"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2pPr>
      <a:lvl3pPr marL="534945" indent="-173024"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3pPr>
      <a:lvl4pPr marL="715906"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4pPr>
      <a:lvl5pPr marL="898453" indent="-182549"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5pPr>
      <a:lvl6pPr marL="251427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41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5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9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177786" indent="-177786" algn="l" defTabSz="711143" rtl="0" eaLnBrk="1" latinLnBrk="0" hangingPunct="1">
        <a:spcBef>
          <a:spcPts val="1200"/>
        </a:spcBef>
        <a:buChar char="•"/>
        <a:defRPr sz="1600" kern="1200">
          <a:solidFill>
            <a:schemeClr val="tx1"/>
          </a:solidFill>
          <a:latin typeface="+mn-lt"/>
          <a:ea typeface="+mn-ea"/>
          <a:cs typeface="+mn-cs"/>
        </a:defRPr>
      </a:lvl1pPr>
      <a:lvl2pPr marL="355572" indent="-177786" algn="l" defTabSz="711143" rtl="0" eaLnBrk="1" latinLnBrk="0" hangingPunct="1">
        <a:spcBef>
          <a:spcPts val="600"/>
        </a:spcBef>
        <a:buChar char="–"/>
        <a:defRPr sz="1400" kern="1200">
          <a:solidFill>
            <a:schemeClr val="tx1"/>
          </a:solidFill>
          <a:latin typeface="+mn-lt"/>
          <a:ea typeface="+mn-ea"/>
          <a:cs typeface="+mn-cs"/>
        </a:defRPr>
      </a:lvl2pPr>
      <a:lvl3pPr marL="533358" indent="-177786" algn="l" defTabSz="711143" rtl="0" eaLnBrk="1" latinLnBrk="0" hangingPunct="1">
        <a:spcBef>
          <a:spcPts val="600"/>
        </a:spcBef>
        <a:buChar char="&gt;"/>
        <a:defRPr sz="1400" kern="1200">
          <a:solidFill>
            <a:schemeClr val="tx1"/>
          </a:solidFill>
          <a:latin typeface="+mn-lt"/>
          <a:ea typeface="+mn-ea"/>
          <a:cs typeface="+mn-cs"/>
        </a:defRPr>
      </a:lvl3pPr>
      <a:lvl4pPr marL="711143" indent="-177786" algn="l" defTabSz="711143" rtl="0" eaLnBrk="1" latinLnBrk="0" hangingPunct="1">
        <a:spcBef>
          <a:spcPts val="600"/>
        </a:spcBef>
        <a:buChar char="–"/>
        <a:defRPr sz="1400" kern="1200">
          <a:solidFill>
            <a:schemeClr val="tx1"/>
          </a:solidFill>
          <a:latin typeface="+mn-lt"/>
          <a:ea typeface="+mn-ea"/>
          <a:cs typeface="+mn-cs"/>
        </a:defRPr>
      </a:lvl4pPr>
      <a:lvl5pPr marL="888929" indent="-177786" algn="l" defTabSz="711143" rtl="0" eaLnBrk="1" latinLnBrk="0" hangingPunct="1">
        <a:spcBef>
          <a:spcPts val="600"/>
        </a:spcBef>
        <a:buChar char="&gt;"/>
        <a:defRPr sz="1400" kern="1200">
          <a:solidFill>
            <a:schemeClr val="tx1"/>
          </a:solidFill>
          <a:latin typeface="+mn-lt"/>
          <a:ea typeface="+mn-ea"/>
          <a:cs typeface="+mn-cs"/>
        </a:defRPr>
      </a:lvl5pPr>
      <a:lvl6pPr marL="1066714" algn="l" defTabSz="711143" rtl="0" eaLnBrk="1" latinLnBrk="0" hangingPunct="1">
        <a:defRPr sz="1400" kern="1200">
          <a:solidFill>
            <a:schemeClr val="tx1"/>
          </a:solidFill>
          <a:latin typeface="+mn-lt"/>
          <a:ea typeface="+mn-ea"/>
          <a:cs typeface="+mn-cs"/>
        </a:defRPr>
      </a:lvl6pPr>
      <a:lvl7pPr marL="1244500" algn="l" defTabSz="711143" rtl="0" eaLnBrk="1" latinLnBrk="0" hangingPunct="1">
        <a:defRPr sz="1400" kern="1200">
          <a:solidFill>
            <a:schemeClr val="tx1"/>
          </a:solidFill>
          <a:latin typeface="+mn-lt"/>
          <a:ea typeface="+mn-ea"/>
          <a:cs typeface="+mn-cs"/>
        </a:defRPr>
      </a:lvl7pPr>
      <a:lvl8pPr marL="1422286" algn="l" defTabSz="711143" rtl="0" eaLnBrk="1" latinLnBrk="0" hangingPunct="1">
        <a:defRPr sz="1400" kern="1200">
          <a:solidFill>
            <a:schemeClr val="tx1"/>
          </a:solidFill>
          <a:latin typeface="+mn-lt"/>
          <a:ea typeface="+mn-ea"/>
          <a:cs typeface="+mn-cs"/>
        </a:defRPr>
      </a:lvl8pPr>
      <a:lvl9pPr marL="1600072" algn="l" defTabSz="711143"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900">
          <p15:clr>
            <a:srgbClr val="D1D1D1"/>
          </p15:clr>
        </p15:guide>
        <p15:guide id="2" pos="168">
          <p15:clr>
            <a:srgbClr val="D1D1D1"/>
          </p15:clr>
        </p15:guide>
        <p15:guide id="3" orient="horz" pos="1160">
          <p15:clr>
            <a:srgbClr val="D1D1D1"/>
          </p15:clr>
        </p15:guide>
        <p15:guide id="4" orient="horz" pos="4060">
          <p15:clr>
            <a:srgbClr val="D1D1D1"/>
          </p15:clr>
        </p15:guide>
        <p15:guide id="5" pos="7512">
          <p15:clr>
            <a:srgbClr val="D1D1D1"/>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9F9FC"/>
        </a:solidFill>
        <a:effectLst/>
      </p:bgPr>
    </p:bg>
    <p:spTree>
      <p:nvGrpSpPr>
        <p:cNvPr id="1" name=""/>
        <p:cNvGrpSpPr/>
        <p:nvPr/>
      </p:nvGrpSpPr>
      <p:grpSpPr>
        <a:xfrm>
          <a:off x="0" y="0"/>
          <a:ext cx="0" cy="0"/>
          <a:chOff x="0" y="0"/>
          <a:chExt cx="0" cy="0"/>
        </a:xfrm>
      </p:grpSpPr>
      <p:sp>
        <p:nvSpPr>
          <p:cNvPr id="19" name="SlideNumber"/>
          <p:cNvSpPr/>
          <p:nvPr userDrawn="1">
            <p:custDataLst>
              <p:tags r:id="rId9"/>
            </p:custDataLst>
          </p:nvPr>
        </p:nvSpPr>
        <p:spPr bwMode="gray">
          <a:xfrm>
            <a:off x="4674870" y="6355080"/>
            <a:ext cx="2842260" cy="365760"/>
          </a:xfrm>
          <a:prstGeom prst="roundRect">
            <a:avLst>
              <a:gd name="adj" fmla="val 0"/>
            </a:avLst>
          </a:prstGeom>
          <a:noFill/>
          <a:ln w="19050">
            <a:no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none" lIns="106680" tIns="53340" rIns="106680" bIns="53340" rtlCol="0" anchor="ctr" anchorCtr="0">
            <a:noAutofit/>
          </a:bodyPr>
          <a:lstStyle/>
          <a:p>
            <a:pPr algn="ctr" defTabSz="711143">
              <a:spcBef>
                <a:spcPct val="0"/>
              </a:spcBef>
            </a:pPr>
            <a:fld id="{BB69BBE8-4DB2-4642-B003-B220ACD5A2FD}" type="slidenum">
              <a:rPr lang="en-US" sz="1000">
                <a:solidFill>
                  <a:srgbClr val="FFFFFF">
                    <a:lumMod val="75000"/>
                  </a:srgbClr>
                </a:solidFill>
                <a:latin typeface="Times New Roman" panose="02020603050405020304" pitchFamily="18" charset="0"/>
                <a:cs typeface="Times New Roman" panose="02020603050405020304" pitchFamily="18" charset="0"/>
              </a:rPr>
              <a:pPr algn="ctr" defTabSz="711143">
                <a:spcBef>
                  <a:spcPct val="0"/>
                </a:spcBef>
              </a:pPr>
              <a:t>‹#›</a:t>
            </a:fld>
            <a:endParaRPr lang="fr-FR" sz="1000">
              <a:solidFill>
                <a:srgbClr val="FFFFFF">
                  <a:lumMod val="75000"/>
                </a:srgbClr>
              </a:solidFill>
              <a:latin typeface="Times New Roman" panose="02020603050405020304" pitchFamily="18" charset="0"/>
              <a:cs typeface="Times New Roman" panose="02020603050405020304" pitchFamily="18" charset="0"/>
            </a:endParaRPr>
          </a:p>
        </p:txBody>
      </p:sp>
      <p:sp>
        <p:nvSpPr>
          <p:cNvPr id="3" name="Text Placeholder"/>
          <p:cNvSpPr>
            <a:spLocks noGrp="1"/>
          </p:cNvSpPr>
          <p:nvPr>
            <p:ph type="body" idx="1"/>
            <p:custDataLst>
              <p:tags r:id="rId10"/>
            </p:custDataLst>
          </p:nvPr>
        </p:nvSpPr>
        <p:spPr>
          <a:xfrm>
            <a:off x="609600" y="1600200"/>
            <a:ext cx="10972800" cy="45262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Slide Title"/>
          <p:cNvSpPr>
            <a:spLocks noGrp="1"/>
          </p:cNvSpPr>
          <p:nvPr>
            <p:ph type="title"/>
            <p:custDataLst>
              <p:tags r:id="rId11"/>
            </p:custDataLst>
          </p:nvPr>
        </p:nvSpPr>
        <p:spPr>
          <a:xfrm>
            <a:off x="609600" y="64851"/>
            <a:ext cx="8229600" cy="1051560"/>
          </a:xfrm>
          <a:prstGeom prst="rect">
            <a:avLst/>
          </a:prstGeom>
        </p:spPr>
        <p:txBody>
          <a:bodyPr vert="horz" lIns="91440" tIns="45720" rIns="91440" bIns="45720" rtlCol="0" anchor="ctr" anchorCtr="0">
            <a:noAutofit/>
          </a:bodyPr>
          <a:lstStyle/>
          <a:p>
            <a:r>
              <a:rPr lang="en-US" dirty="0"/>
              <a:t>Click to edit Master title style</a:t>
            </a:r>
          </a:p>
        </p:txBody>
      </p:sp>
      <p:sp>
        <p:nvSpPr>
          <p:cNvPr id="4" name="btfpLayoutConfig" hidden="1"/>
          <p:cNvSpPr txBox="1"/>
          <p:nvPr userDrawn="1">
            <p:custDataLst>
              <p:tags r:id="rId1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overall_0_131468204519021135 columns_1_131468204519021135 </a:t>
            </a:r>
          </a:p>
        </p:txBody>
      </p:sp>
      <p:sp>
        <p:nvSpPr>
          <p:cNvPr id="6" name="Rectangle 5">
            <a:extLst>
              <a:ext uri="{FF2B5EF4-FFF2-40B4-BE49-F238E27FC236}">
                <a16:creationId xmlns:a16="http://schemas.microsoft.com/office/drawing/2014/main" id="{F9150436-7A0B-2849-9C4C-747BFF0BBB65}"/>
              </a:ext>
            </a:extLst>
          </p:cNvPr>
          <p:cNvSpPr/>
          <p:nvPr userDrawn="1"/>
        </p:nvSpPr>
        <p:spPr bwMode="gray">
          <a:xfrm>
            <a:off x="0" y="1171074"/>
            <a:ext cx="12208042" cy="94228"/>
          </a:xfrm>
          <a:prstGeom prst="rect">
            <a:avLst/>
          </a:prstGeom>
          <a:gradFill>
            <a:gsLst>
              <a:gs pos="0">
                <a:schemeClr val="accent1"/>
              </a:gs>
              <a:gs pos="100000">
                <a:schemeClr val="bg1"/>
              </a:gs>
            </a:gsLst>
            <a:lin ang="0" scaled="1"/>
          </a:gra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9" name="TextBox 8">
            <a:extLst>
              <a:ext uri="{FF2B5EF4-FFF2-40B4-BE49-F238E27FC236}">
                <a16:creationId xmlns:a16="http://schemas.microsoft.com/office/drawing/2014/main" id="{CD4AB496-CBF1-034E-9A7B-031B005930EE}"/>
              </a:ext>
            </a:extLst>
          </p:cNvPr>
          <p:cNvSpPr txBox="1"/>
          <p:nvPr userDrawn="1"/>
        </p:nvSpPr>
        <p:spPr bwMode="gray">
          <a:xfrm>
            <a:off x="609600" y="6374562"/>
            <a:ext cx="3400537" cy="318924"/>
          </a:xfrm>
          <a:prstGeom prst="rect">
            <a:avLst/>
          </a:prstGeom>
          <a:noFill/>
        </p:spPr>
        <p:txBody>
          <a:bodyPr wrap="none" lIns="36000" tIns="36000" rIns="36000" bIns="36000" rtlCol="0">
            <a:spAutoFit/>
          </a:bodyPr>
          <a:lstStyle/>
          <a:p>
            <a:r>
              <a:rPr lang="en-US" sz="1600" b="1" i="1">
                <a:solidFill>
                  <a:srgbClr val="6C7379"/>
                </a:solidFill>
                <a:latin typeface="Times New Roman" panose="02020603050405020304" pitchFamily="18" charset="0"/>
                <a:cs typeface="Times New Roman" panose="02020603050405020304" pitchFamily="18" charset="0"/>
              </a:rPr>
              <a:t>Advancing Health. </a:t>
            </a:r>
            <a:r>
              <a:rPr lang="en-US" sz="1600" i="1">
                <a:solidFill>
                  <a:srgbClr val="6C7379"/>
                </a:solidFill>
                <a:latin typeface="Times New Roman" panose="02020603050405020304" pitchFamily="18" charset="0"/>
                <a:cs typeface="Times New Roman" panose="02020603050405020304" pitchFamily="18" charset="0"/>
              </a:rPr>
              <a:t>Personalizing Care.</a:t>
            </a:r>
          </a:p>
        </p:txBody>
      </p:sp>
    </p:spTree>
    <p:extLst>
      <p:ext uri="{BB962C8B-B14F-4D97-AF65-F5344CB8AC3E}">
        <p14:creationId xmlns:p14="http://schemas.microsoft.com/office/powerpoint/2010/main" val="3933078231"/>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Lst>
  <p:transition/>
  <p:timing>
    <p:tnLst>
      <p:par>
        <p:cTn id="1" dur="indefinite" restart="never" nodeType="tmRoot"/>
      </p:par>
    </p:tnLst>
  </p:timing>
  <p:txStyles>
    <p:titleStyle>
      <a:lvl1pPr algn="l" defTabSz="711143" rtl="0" eaLnBrk="1" latinLnBrk="0" hangingPunct="1">
        <a:lnSpc>
          <a:spcPct val="100000"/>
        </a:lnSpc>
        <a:spcBef>
          <a:spcPct val="0"/>
        </a:spcBef>
        <a:buNone/>
        <a:defRPr sz="2800" b="0" i="0" kern="1200">
          <a:solidFill>
            <a:schemeClr val="tx2"/>
          </a:solidFill>
          <a:latin typeface="+mj-lt"/>
          <a:ea typeface="+mj-ea"/>
          <a:cs typeface="+mj-cs"/>
        </a:defRPr>
      </a:lvl1pPr>
    </p:titleStyle>
    <p:bodyStyle>
      <a:lvl1pPr marL="180961" indent="-180961" algn="l" defTabSz="914282" rtl="0" eaLnBrk="1" latinLnBrk="0" hangingPunct="1">
        <a:lnSpc>
          <a:spcPct val="100000"/>
        </a:lnSpc>
        <a:spcBef>
          <a:spcPts val="920"/>
        </a:spcBef>
        <a:buFont typeface="Arial" panose="020B0604020202020204" pitchFamily="34" charset="0"/>
        <a:buChar char="•"/>
        <a:defRPr sz="1600" kern="1200">
          <a:solidFill>
            <a:schemeClr val="tx2"/>
          </a:solidFill>
          <a:latin typeface="Times New Roman" panose="02020603050405020304" pitchFamily="18" charset="0"/>
          <a:ea typeface="+mn-ea"/>
          <a:cs typeface="Times New Roman" panose="02020603050405020304" pitchFamily="18" charset="0"/>
        </a:defRPr>
      </a:lvl1pPr>
      <a:lvl2pPr marL="361921"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2pPr>
      <a:lvl3pPr marL="534945" indent="-173024"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3pPr>
      <a:lvl4pPr marL="715906"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4pPr>
      <a:lvl5pPr marL="898453" indent="-182549"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5pPr>
      <a:lvl6pPr marL="251427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41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5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9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177786" indent="-177786" algn="l" defTabSz="711143" rtl="0" eaLnBrk="1" latinLnBrk="0" hangingPunct="1">
        <a:spcBef>
          <a:spcPts val="1200"/>
        </a:spcBef>
        <a:buChar char="•"/>
        <a:defRPr sz="1600" kern="1200">
          <a:solidFill>
            <a:schemeClr val="tx1"/>
          </a:solidFill>
          <a:latin typeface="+mn-lt"/>
          <a:ea typeface="+mn-ea"/>
          <a:cs typeface="+mn-cs"/>
        </a:defRPr>
      </a:lvl1pPr>
      <a:lvl2pPr marL="355572" indent="-177786" algn="l" defTabSz="711143" rtl="0" eaLnBrk="1" latinLnBrk="0" hangingPunct="1">
        <a:spcBef>
          <a:spcPts val="600"/>
        </a:spcBef>
        <a:buChar char="–"/>
        <a:defRPr sz="1400" kern="1200">
          <a:solidFill>
            <a:schemeClr val="tx1"/>
          </a:solidFill>
          <a:latin typeface="+mn-lt"/>
          <a:ea typeface="+mn-ea"/>
          <a:cs typeface="+mn-cs"/>
        </a:defRPr>
      </a:lvl2pPr>
      <a:lvl3pPr marL="533358" indent="-177786" algn="l" defTabSz="711143" rtl="0" eaLnBrk="1" latinLnBrk="0" hangingPunct="1">
        <a:spcBef>
          <a:spcPts val="600"/>
        </a:spcBef>
        <a:buChar char="&gt;"/>
        <a:defRPr sz="1400" kern="1200">
          <a:solidFill>
            <a:schemeClr val="tx1"/>
          </a:solidFill>
          <a:latin typeface="+mn-lt"/>
          <a:ea typeface="+mn-ea"/>
          <a:cs typeface="+mn-cs"/>
        </a:defRPr>
      </a:lvl3pPr>
      <a:lvl4pPr marL="711143" indent="-177786" algn="l" defTabSz="711143" rtl="0" eaLnBrk="1" latinLnBrk="0" hangingPunct="1">
        <a:spcBef>
          <a:spcPts val="600"/>
        </a:spcBef>
        <a:buChar char="–"/>
        <a:defRPr sz="1400" kern="1200">
          <a:solidFill>
            <a:schemeClr val="tx1"/>
          </a:solidFill>
          <a:latin typeface="+mn-lt"/>
          <a:ea typeface="+mn-ea"/>
          <a:cs typeface="+mn-cs"/>
        </a:defRPr>
      </a:lvl4pPr>
      <a:lvl5pPr marL="888929" indent="-177786" algn="l" defTabSz="711143" rtl="0" eaLnBrk="1" latinLnBrk="0" hangingPunct="1">
        <a:spcBef>
          <a:spcPts val="600"/>
        </a:spcBef>
        <a:buChar char="&gt;"/>
        <a:defRPr sz="1400" kern="1200">
          <a:solidFill>
            <a:schemeClr val="tx1"/>
          </a:solidFill>
          <a:latin typeface="+mn-lt"/>
          <a:ea typeface="+mn-ea"/>
          <a:cs typeface="+mn-cs"/>
        </a:defRPr>
      </a:lvl5pPr>
      <a:lvl6pPr marL="1066714" algn="l" defTabSz="711143" rtl="0" eaLnBrk="1" latinLnBrk="0" hangingPunct="1">
        <a:defRPr sz="1400" kern="1200">
          <a:solidFill>
            <a:schemeClr val="tx1"/>
          </a:solidFill>
          <a:latin typeface="+mn-lt"/>
          <a:ea typeface="+mn-ea"/>
          <a:cs typeface="+mn-cs"/>
        </a:defRPr>
      </a:lvl6pPr>
      <a:lvl7pPr marL="1244500" algn="l" defTabSz="711143" rtl="0" eaLnBrk="1" latinLnBrk="0" hangingPunct="1">
        <a:defRPr sz="1400" kern="1200">
          <a:solidFill>
            <a:schemeClr val="tx1"/>
          </a:solidFill>
          <a:latin typeface="+mn-lt"/>
          <a:ea typeface="+mn-ea"/>
          <a:cs typeface="+mn-cs"/>
        </a:defRPr>
      </a:lvl7pPr>
      <a:lvl8pPr marL="1422286" algn="l" defTabSz="711143" rtl="0" eaLnBrk="1" latinLnBrk="0" hangingPunct="1">
        <a:defRPr sz="1400" kern="1200">
          <a:solidFill>
            <a:schemeClr val="tx1"/>
          </a:solidFill>
          <a:latin typeface="+mn-lt"/>
          <a:ea typeface="+mn-ea"/>
          <a:cs typeface="+mn-cs"/>
        </a:defRPr>
      </a:lvl8pPr>
      <a:lvl9pPr marL="1600072" algn="l" defTabSz="711143"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900">
          <p15:clr>
            <a:srgbClr val="D1D1D1"/>
          </p15:clr>
        </p15:guide>
        <p15:guide id="2" pos="168">
          <p15:clr>
            <a:srgbClr val="D1D1D1"/>
          </p15:clr>
        </p15:guide>
        <p15:guide id="3" orient="horz" pos="1160">
          <p15:clr>
            <a:srgbClr val="D1D1D1"/>
          </p15:clr>
        </p15:guide>
        <p15:guide id="4" orient="horz" pos="4060">
          <p15:clr>
            <a:srgbClr val="D1D1D1"/>
          </p15:clr>
        </p15:guide>
        <p15:guide id="5" pos="7512">
          <p15:clr>
            <a:srgbClr val="D1D1D1"/>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4.png"/><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9.png"/><Relationship Id="rId1" Type="http://schemas.openxmlformats.org/officeDocument/2006/relationships/slideLayout" Target="../slideLayouts/slideLayout8.xml"/><Relationship Id="rId4" Type="http://schemas.openxmlformats.org/officeDocument/2006/relationships/image" Target="../media/image18.png"/></Relationships>
</file>

<file path=ppt/slides/_rels/slide17.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25.png"/></Relationships>
</file>

<file path=ppt/slides/_rels/slide4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4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26.png"/></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1.xml.rels><?xml version="1.0" encoding="UTF-8" standalone="yes"?>
<Relationships xmlns="http://schemas.openxmlformats.org/package/2006/relationships"><Relationship Id="rId8" Type="http://schemas.openxmlformats.org/officeDocument/2006/relationships/hyperlink" Target="https://www.tmwr.org/" TargetMode="External"/><Relationship Id="rId3" Type="http://schemas.openxmlformats.org/officeDocument/2006/relationships/hyperlink" Target="https://mjskay.github.io/ggdist/index.html" TargetMode="External"/><Relationship Id="rId7" Type="http://schemas.openxmlformats.org/officeDocument/2006/relationships/hyperlink" Target="https://www.jstor.org/stable/2965703" TargetMode="External"/><Relationship Id="rId2" Type="http://schemas.openxmlformats.org/officeDocument/2006/relationships/hyperlink" Target="https://github.com/Akai01/ngboostForecast" TargetMode="External"/><Relationship Id="rId1" Type="http://schemas.openxmlformats.org/officeDocument/2006/relationships/slideLayout" Target="../slideLayouts/slideLayout8.xml"/><Relationship Id="rId6" Type="http://schemas.openxmlformats.org/officeDocument/2006/relationships/hyperlink" Target="https://www.cambridge.org/core/books/bootstrap-methods-and-their-application/ED2FD043579F27952363566DC09CBD6A" TargetMode="External"/><Relationship Id="rId5" Type="http://schemas.openxmlformats.org/officeDocument/2006/relationships/hyperlink" Target="https://github.com/wilkelab/ungeviz" TargetMode="External"/><Relationship Id="rId4" Type="http://schemas.openxmlformats.org/officeDocument/2006/relationships/hyperlink" Target="https://github.com/brshallo/spin" TargetMode="External"/><Relationship Id="rId9" Type="http://schemas.openxmlformats.org/officeDocument/2006/relationships/hyperlink" Target="http://appliedpredictivemodeling.com/" TargetMode="External"/></Relationships>
</file>

<file path=ppt/slides/_rels/slide5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F08843"/>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3963" b="10256"/>
          <a:stretch/>
        </p:blipFill>
        <p:spPr>
          <a:xfrm>
            <a:off x="169672" y="1397658"/>
            <a:ext cx="4338955" cy="4294608"/>
          </a:xfrm>
          <a:prstGeom prst="rect">
            <a:avLst/>
          </a:prstGeom>
          <a:effectLst>
            <a:softEdge rad="381000"/>
          </a:effectLst>
        </p:spPr>
      </p:pic>
      <p:sp>
        <p:nvSpPr>
          <p:cNvPr id="4" name="TextBox 3"/>
          <p:cNvSpPr txBox="1"/>
          <p:nvPr/>
        </p:nvSpPr>
        <p:spPr bwMode="gray">
          <a:xfrm>
            <a:off x="5224654" y="2585280"/>
            <a:ext cx="6477819" cy="1919363"/>
          </a:xfrm>
          <a:prstGeom prst="rect">
            <a:avLst/>
          </a:prstGeom>
          <a:noFill/>
        </p:spPr>
        <p:txBody>
          <a:bodyPr wrap="square" lIns="36000" tIns="36000" rIns="36000" bIns="36000" rtlCol="0">
            <a:spAutoFit/>
          </a:bodyPr>
          <a:lstStyle/>
          <a:p>
            <a:pPr marL="0" indent="0">
              <a:buNone/>
            </a:pPr>
            <a:r>
              <a:rPr lang="en-US" sz="4800" b="1" dirty="0" smtClean="0">
                <a:solidFill>
                  <a:srgbClr val="FFD26E"/>
                </a:solidFill>
                <a:latin typeface="Leelawadee UI Semilight" panose="020B0402040204020203" pitchFamily="34" charset="-34"/>
                <a:cs typeface="Leelawadee UI Semilight" panose="020B0402040204020203" pitchFamily="34" charset="-34"/>
              </a:rPr>
              <a:t>Introducing {</a:t>
            </a:r>
            <a:r>
              <a:rPr lang="en-US" sz="4800" b="1" dirty="0" err="1" smtClean="0">
                <a:solidFill>
                  <a:srgbClr val="FFD26E"/>
                </a:solidFill>
                <a:latin typeface="Leelawadee UI Semilight" panose="020B0402040204020203" pitchFamily="34" charset="-34"/>
                <a:cs typeface="Leelawadee UI Semilight" panose="020B0402040204020203" pitchFamily="34" charset="-34"/>
              </a:rPr>
              <a:t>workboots</a:t>
            </a:r>
            <a:r>
              <a:rPr lang="en-US" sz="4800" b="1" dirty="0" smtClean="0">
                <a:solidFill>
                  <a:srgbClr val="FFD26E"/>
                </a:solidFill>
                <a:latin typeface="Leelawadee UI Semilight" panose="020B0402040204020203" pitchFamily="34" charset="-34"/>
                <a:cs typeface="Leelawadee UI Semilight" panose="020B0402040204020203" pitchFamily="34" charset="-34"/>
              </a:rPr>
              <a:t>}</a:t>
            </a:r>
          </a:p>
          <a:p>
            <a:pPr marL="0" indent="0">
              <a:buNone/>
            </a:pPr>
            <a:r>
              <a:rPr lang="en-US" sz="3600" dirty="0" smtClean="0">
                <a:solidFill>
                  <a:srgbClr val="FFD26E"/>
                </a:solidFill>
                <a:latin typeface="Leelawadee UI Semilight" panose="020B0402040204020203" pitchFamily="34" charset="-34"/>
                <a:cs typeface="Leelawadee UI Semilight" panose="020B0402040204020203" pitchFamily="34" charset="-34"/>
              </a:rPr>
              <a:t>Generate prediction intervals from </a:t>
            </a:r>
            <a:r>
              <a:rPr lang="en-US" sz="3600" dirty="0" err="1" smtClean="0">
                <a:solidFill>
                  <a:srgbClr val="FFD26E"/>
                </a:solidFill>
                <a:latin typeface="Leelawadee UI Semilight" panose="020B0402040204020203" pitchFamily="34" charset="-34"/>
                <a:cs typeface="Leelawadee UI Semilight" panose="020B0402040204020203" pitchFamily="34" charset="-34"/>
              </a:rPr>
              <a:t>tidymodel</a:t>
            </a:r>
            <a:r>
              <a:rPr lang="en-US" sz="3600" dirty="0" smtClean="0">
                <a:solidFill>
                  <a:srgbClr val="FFD26E"/>
                </a:solidFill>
                <a:latin typeface="Leelawadee UI Semilight" panose="020B0402040204020203" pitchFamily="34" charset="-34"/>
                <a:cs typeface="Leelawadee UI Semilight" panose="020B0402040204020203" pitchFamily="34" charset="-34"/>
              </a:rPr>
              <a:t> workflows</a:t>
            </a:r>
          </a:p>
        </p:txBody>
      </p:sp>
      <p:cxnSp>
        <p:nvCxnSpPr>
          <p:cNvPr id="6" name="Straight Connector 5"/>
          <p:cNvCxnSpPr/>
          <p:nvPr/>
        </p:nvCxnSpPr>
        <p:spPr bwMode="gray">
          <a:xfrm>
            <a:off x="4866640" y="979622"/>
            <a:ext cx="0" cy="5130680"/>
          </a:xfrm>
          <a:prstGeom prst="line">
            <a:avLst/>
          </a:prstGeom>
          <a:ln w="9525" cap="flat">
            <a:solidFill>
              <a:srgbClr val="FFD26E"/>
            </a:solidFill>
            <a:miter lim="800000"/>
            <a:tailEnd type="none" w="med" len="lg"/>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bwMode="gray">
          <a:xfrm>
            <a:off x="5224654" y="5004010"/>
            <a:ext cx="5882640" cy="1550031"/>
          </a:xfrm>
          <a:prstGeom prst="rect">
            <a:avLst/>
          </a:prstGeom>
          <a:noFill/>
        </p:spPr>
        <p:txBody>
          <a:bodyPr wrap="square" lIns="36000" tIns="36000" rIns="36000" bIns="36000" rtlCol="0">
            <a:spAutoFit/>
          </a:bodyPr>
          <a:lstStyle/>
          <a:p>
            <a:r>
              <a:rPr lang="en-US" sz="2400" dirty="0" smtClean="0">
                <a:solidFill>
                  <a:srgbClr val="FFD26E"/>
                </a:solidFill>
                <a:latin typeface="Source Sans Pro Light" panose="020B0403030403020204" pitchFamily="34" charset="0"/>
                <a:cs typeface="Leelawadee UI Semilight" panose="020B0402040204020203" pitchFamily="34" charset="-34"/>
              </a:rPr>
              <a:t>Mark Rieke</a:t>
            </a:r>
          </a:p>
          <a:p>
            <a:r>
              <a:rPr lang="en-US" sz="2400" dirty="0" smtClean="0">
                <a:solidFill>
                  <a:srgbClr val="FFD26E"/>
                </a:solidFill>
                <a:latin typeface="Source Sans Pro Light" panose="020B0403030403020204" pitchFamily="34" charset="0"/>
                <a:cs typeface="Leelawadee UI Semilight" panose="020B0402040204020203" pitchFamily="34" charset="-34"/>
              </a:rPr>
              <a:t>@</a:t>
            </a:r>
            <a:r>
              <a:rPr lang="en-US" sz="2400" dirty="0" err="1" smtClean="0">
                <a:solidFill>
                  <a:srgbClr val="FFD26E"/>
                </a:solidFill>
                <a:latin typeface="Source Sans Pro Light" panose="020B0403030403020204" pitchFamily="34" charset="0"/>
                <a:cs typeface="Leelawadee UI Semilight" panose="020B0402040204020203" pitchFamily="34" charset="-34"/>
              </a:rPr>
              <a:t>markjrieke</a:t>
            </a:r>
            <a:endParaRPr lang="en-US" sz="2400" dirty="0" smtClean="0">
              <a:solidFill>
                <a:srgbClr val="FFD26E"/>
              </a:solidFill>
              <a:latin typeface="Source Sans Pro Light" panose="020B0403030403020204" pitchFamily="34" charset="0"/>
              <a:cs typeface="Leelawadee UI Semilight" panose="020B0402040204020203" pitchFamily="34" charset="-34"/>
            </a:endParaRPr>
          </a:p>
          <a:p>
            <a:r>
              <a:rPr lang="en-US" sz="2400" dirty="0" smtClean="0">
                <a:solidFill>
                  <a:srgbClr val="FFD26E"/>
                </a:solidFill>
                <a:latin typeface="Source Sans Pro Light" panose="020B0403030403020204" pitchFamily="34" charset="0"/>
                <a:cs typeface="Leelawadee UI Semilight" panose="020B0402040204020203" pitchFamily="34" charset="-34"/>
              </a:rPr>
              <a:t>2022-07-27</a:t>
            </a:r>
          </a:p>
          <a:p>
            <a:r>
              <a:rPr lang="en-US" sz="2400" dirty="0" smtClean="0">
                <a:solidFill>
                  <a:srgbClr val="FFD26E"/>
                </a:solidFill>
                <a:latin typeface="Source Sans Pro Light" panose="020B0403030403020204" pitchFamily="34" charset="0"/>
                <a:cs typeface="Leelawadee UI Semilight" panose="020B0402040204020203" pitchFamily="34" charset="-34"/>
              </a:rPr>
              <a:t>&lt;link to slides&gt;</a:t>
            </a:r>
          </a:p>
        </p:txBody>
      </p:sp>
    </p:spTree>
    <p:extLst>
      <p:ext uri="{BB962C8B-B14F-4D97-AF65-F5344CB8AC3E}">
        <p14:creationId xmlns:p14="http://schemas.microsoft.com/office/powerpoint/2010/main" val="505474905"/>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rgbClr val="F08843"/>
        </a:solidFill>
        <a:effectLst/>
      </p:bgPr>
    </p:bg>
    <p:spTree>
      <p:nvGrpSpPr>
        <p:cNvPr id="1" name=""/>
        <p:cNvGrpSpPr/>
        <p:nvPr/>
      </p:nvGrpSpPr>
      <p:grpSpPr>
        <a:xfrm>
          <a:off x="0" y="0"/>
          <a:ext cx="0" cy="0"/>
          <a:chOff x="0" y="0"/>
          <a:chExt cx="0" cy="0"/>
        </a:xfrm>
      </p:grpSpPr>
      <p:sp>
        <p:nvSpPr>
          <p:cNvPr id="4" name="TextBox 3"/>
          <p:cNvSpPr txBox="1"/>
          <p:nvPr/>
        </p:nvSpPr>
        <p:spPr bwMode="gray">
          <a:xfrm>
            <a:off x="934720" y="3139279"/>
            <a:ext cx="6289040" cy="811367"/>
          </a:xfrm>
          <a:prstGeom prst="rect">
            <a:avLst/>
          </a:prstGeom>
          <a:noFill/>
        </p:spPr>
        <p:txBody>
          <a:bodyPr wrap="square" lIns="36000" tIns="36000" rIns="36000" bIns="36000" rtlCol="0">
            <a:spAutoFit/>
          </a:bodyPr>
          <a:lstStyle/>
          <a:p>
            <a:pPr marL="0" indent="0" algn="r">
              <a:buNone/>
            </a:pPr>
            <a:r>
              <a:rPr lang="en-US" sz="4800" dirty="0" smtClean="0">
                <a:solidFill>
                  <a:srgbClr val="FFC67F"/>
                </a:solidFill>
                <a:latin typeface="Leelawadee UI Semilight" panose="020B0402040204020203" pitchFamily="34" charset="-34"/>
                <a:cs typeface="Leelawadee UI Semilight" panose="020B0402040204020203" pitchFamily="34" charset="-34"/>
              </a:rPr>
              <a:t>Motivation/Background</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1601" t="22446" r="6536" b="21024"/>
          <a:stretch/>
        </p:blipFill>
        <p:spPr>
          <a:xfrm>
            <a:off x="7477760" y="1873817"/>
            <a:ext cx="3657601" cy="3342291"/>
          </a:xfrm>
          <a:prstGeom prst="rect">
            <a:avLst/>
          </a:prstGeom>
        </p:spPr>
      </p:pic>
      <p:cxnSp>
        <p:nvCxnSpPr>
          <p:cNvPr id="7" name="Straight Connector 6"/>
          <p:cNvCxnSpPr/>
          <p:nvPr/>
        </p:nvCxnSpPr>
        <p:spPr bwMode="gray">
          <a:xfrm>
            <a:off x="7426960" y="979622"/>
            <a:ext cx="0" cy="5130680"/>
          </a:xfrm>
          <a:prstGeom prst="line">
            <a:avLst/>
          </a:prstGeom>
          <a:ln w="9525" cap="flat">
            <a:solidFill>
              <a:srgbClr val="FFC67F"/>
            </a:solidFill>
            <a:miter lim="800000"/>
            <a:tailEnd type="non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5464689"/>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bwMode="gray">
          <a:xfrm>
            <a:off x="1438847" y="2469319"/>
            <a:ext cx="9314306" cy="1919363"/>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background</a:t>
            </a:r>
          </a:p>
          <a:p>
            <a:pPr algn="ctr"/>
            <a:r>
              <a:rPr lang="en-US" sz="4000" dirty="0" smtClean="0">
                <a:latin typeface="Source Sans Pro Light" panose="020B0403030403020204" pitchFamily="34" charset="0"/>
                <a:cs typeface="Leelawadee UI Semilight" panose="020B0402040204020203" pitchFamily="34" charset="-34"/>
              </a:rPr>
              <a:t>Why you might want to use? (role as analyst)</a:t>
            </a:r>
          </a:p>
          <a:p>
            <a:pPr algn="ctr"/>
            <a:r>
              <a:rPr lang="en-US" sz="4000" dirty="0" smtClean="0">
                <a:latin typeface="Source Sans Pro Light" panose="020B0403030403020204" pitchFamily="34" charset="0"/>
                <a:cs typeface="Leelawadee UI Semilight" panose="020B0402040204020203" pitchFamily="34" charset="-34"/>
              </a:rPr>
              <a:t>Checks to hit before use</a:t>
            </a:r>
          </a:p>
        </p:txBody>
      </p:sp>
    </p:spTree>
    <p:extLst>
      <p:ext uri="{BB962C8B-B14F-4D97-AF65-F5344CB8AC3E}">
        <p14:creationId xmlns:p14="http://schemas.microsoft.com/office/powerpoint/2010/main" val="2950851024"/>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TextBox 6"/>
          <p:cNvSpPr txBox="1"/>
          <p:nvPr/>
        </p:nvSpPr>
        <p:spPr bwMode="gray">
          <a:xfrm>
            <a:off x="540894" y="487680"/>
            <a:ext cx="6865746"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a</a:t>
            </a:r>
            <a:r>
              <a:rPr lang="en-US" sz="6000" b="1" dirty="0" smtClean="0">
                <a:solidFill>
                  <a:srgbClr val="F08843"/>
                </a:solidFill>
                <a:latin typeface="Leelawadee UI Semilight" panose="020B0402040204020203" pitchFamily="34" charset="-34"/>
                <a:cs typeface="Leelawadee UI Semilight" panose="020B0402040204020203" pitchFamily="34" charset="-34"/>
              </a:rPr>
              <a:t>bout me</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5" name="TextBox 4"/>
          <p:cNvSpPr txBox="1"/>
          <p:nvPr/>
        </p:nvSpPr>
        <p:spPr bwMode="gray">
          <a:xfrm>
            <a:off x="540894" y="1869440"/>
            <a:ext cx="7963026" cy="5612681"/>
          </a:xfrm>
          <a:prstGeom prst="rect">
            <a:avLst/>
          </a:prstGeom>
          <a:noFill/>
        </p:spPr>
        <p:txBody>
          <a:bodyPr wrap="square" lIns="36000" tIns="36000" rIns="36000" bIns="36000" rtlCol="0">
            <a:spAutoFit/>
          </a:bodyPr>
          <a:lstStyle/>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Sr. </a:t>
            </a:r>
            <a:r>
              <a:rPr lang="en-US" sz="4000" dirty="0" smtClean="0">
                <a:latin typeface="Source Sans Pro Light" panose="020B0403030403020204" pitchFamily="34" charset="0"/>
                <a:cs typeface="Leelawadee UI Semilight" panose="020B0402040204020203" pitchFamily="34" charset="-34"/>
              </a:rPr>
              <a:t>CX </a:t>
            </a:r>
            <a:r>
              <a:rPr lang="en-US" sz="4000" dirty="0" smtClean="0">
                <a:latin typeface="Source Sans Pro Light" panose="020B0403030403020204" pitchFamily="34" charset="0"/>
                <a:cs typeface="Leelawadee UI Semilight" panose="020B0402040204020203" pitchFamily="34" charset="-34"/>
              </a:rPr>
              <a:t>Analyst, </a:t>
            </a:r>
            <a:r>
              <a:rPr lang="en-US" sz="4000" dirty="0" smtClean="0">
                <a:latin typeface="Source Sans Pro Light" panose="020B0403030403020204" pitchFamily="34" charset="0"/>
                <a:cs typeface="Leelawadee UI Semilight" panose="020B0402040204020203" pitchFamily="34" charset="-34"/>
              </a:rPr>
              <a:t>MHHS</a:t>
            </a:r>
            <a:endParaRPr lang="en-US" sz="4000" dirty="0" smtClean="0">
              <a:latin typeface="Source Sans Pro Light" panose="020B0403030403020204" pitchFamily="34" charset="0"/>
              <a:cs typeface="Leelawadee UI Semilight" panose="020B0402040204020203" pitchFamily="34" charset="-34"/>
            </a:endParaRPr>
          </a:p>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Patient satisfaction survey data</a:t>
            </a:r>
          </a:p>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Administer, understand, improve</a:t>
            </a:r>
          </a:p>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Answering questions</a:t>
            </a:r>
          </a:p>
          <a:p>
            <a:pPr marL="571500" indent="-571500">
              <a:buFont typeface="Arial" panose="020B0604020202020204" pitchFamily="34" charset="0"/>
              <a:buChar char="•"/>
            </a:pPr>
            <a:endParaRPr lang="en-US" sz="4000" dirty="0" smtClean="0">
              <a:latin typeface="Source Sans Pro Light" panose="020B0403030403020204" pitchFamily="34" charset="0"/>
              <a:cs typeface="Leelawadee UI Semilight" panose="020B0402040204020203" pitchFamily="34" charset="-34"/>
            </a:endParaRPr>
          </a:p>
          <a:p>
            <a:pPr marL="571500" indent="-571500">
              <a:buFont typeface="Arial" panose="020B0604020202020204" pitchFamily="34" charset="0"/>
              <a:buChar char="•"/>
            </a:pPr>
            <a:endParaRPr lang="en-US" sz="4000" dirty="0" smtClean="0">
              <a:latin typeface="Source Sans Pro Light" panose="020B0403030403020204" pitchFamily="34" charset="0"/>
              <a:cs typeface="Leelawadee UI Semilight" panose="020B0402040204020203" pitchFamily="34" charset="-34"/>
            </a:endParaRPr>
          </a:p>
          <a:p>
            <a:pPr marL="571500" indent="-571500">
              <a:buFont typeface="Arial" panose="020B0604020202020204" pitchFamily="34" charset="0"/>
              <a:buChar char="•"/>
            </a:pPr>
            <a:endParaRPr lang="en-US" sz="4000" dirty="0" smtClean="0">
              <a:latin typeface="Source Sans Pro Light" panose="020B0403030403020204" pitchFamily="34" charset="0"/>
              <a:cs typeface="Leelawadee UI Semilight" panose="020B0402040204020203" pitchFamily="34" charset="-34"/>
            </a:endParaRPr>
          </a:p>
          <a:p>
            <a:pPr marL="571500" indent="-571500">
              <a:buFont typeface="Arial" panose="020B0604020202020204" pitchFamily="34" charset="0"/>
              <a:buChar char="•"/>
            </a:pPr>
            <a:endParaRPr lang="en-US" sz="4000" dirty="0" smtClean="0">
              <a:latin typeface="Source Sans Pro Light" panose="020B0403030403020204" pitchFamily="34" charset="0"/>
              <a:cs typeface="Leelawadee UI Semilight" panose="020B0402040204020203" pitchFamily="34" charset="-34"/>
            </a:endParaRPr>
          </a:p>
          <a:p>
            <a:pPr marL="571500" indent="-571500">
              <a:buFont typeface="Arial" panose="020B0604020202020204" pitchFamily="34" charset="0"/>
              <a:buChar char="•"/>
            </a:pPr>
            <a:endParaRPr lang="en-US" sz="4000" dirty="0" smtClean="0">
              <a:latin typeface="Source Sans Pro Light" panose="020B0403030403020204" pitchFamily="34" charset="0"/>
              <a:cs typeface="Leelawadee UI Semilight" panose="020B0402040204020203" pitchFamily="34" charset="-34"/>
            </a:endParaRPr>
          </a:p>
        </p:txBody>
      </p:sp>
      <p:pic>
        <p:nvPicPr>
          <p:cNvPr id="2" name="Picture 1"/>
          <p:cNvPicPr>
            <a:picLocks noChangeAspect="1"/>
          </p:cNvPicPr>
          <p:nvPr/>
        </p:nvPicPr>
        <p:blipFill>
          <a:blip r:embed="rId3"/>
          <a:stretch>
            <a:fillRect/>
          </a:stretch>
        </p:blipFill>
        <p:spPr>
          <a:xfrm>
            <a:off x="8793576" y="487680"/>
            <a:ext cx="2857500" cy="857250"/>
          </a:xfrm>
          <a:prstGeom prst="rect">
            <a:avLst/>
          </a:prstGeom>
        </p:spPr>
      </p:pic>
    </p:spTree>
    <p:extLst>
      <p:ext uri="{BB962C8B-B14F-4D97-AF65-F5344CB8AC3E}">
        <p14:creationId xmlns:p14="http://schemas.microsoft.com/office/powerpoint/2010/main" val="4134467262"/>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8" name="Group 7"/>
          <p:cNvGrpSpPr/>
          <p:nvPr/>
        </p:nvGrpSpPr>
        <p:grpSpPr>
          <a:xfrm>
            <a:off x="1484812" y="354875"/>
            <a:ext cx="9222376" cy="6148250"/>
            <a:chOff x="1484812" y="632098"/>
            <a:chExt cx="9222376" cy="614825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90406" y="3706223"/>
              <a:ext cx="4611188" cy="3074125"/>
            </a:xfrm>
            <a:prstGeom prst="rect">
              <a:avLst/>
            </a:prstGeom>
          </p:spPr>
        </p:pic>
        <p:grpSp>
          <p:nvGrpSpPr>
            <p:cNvPr id="7" name="Group 6"/>
            <p:cNvGrpSpPr/>
            <p:nvPr/>
          </p:nvGrpSpPr>
          <p:grpSpPr>
            <a:xfrm>
              <a:off x="1484812" y="632098"/>
              <a:ext cx="9222376" cy="3074125"/>
              <a:chOff x="1084218" y="632098"/>
              <a:chExt cx="9222376" cy="3074125"/>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4218" y="632098"/>
                <a:ext cx="4611188" cy="3074125"/>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95406" y="632098"/>
                <a:ext cx="4611188" cy="3074125"/>
              </a:xfrm>
              <a:prstGeom prst="rect">
                <a:avLst/>
              </a:prstGeom>
            </p:spPr>
          </p:pic>
        </p:grpSp>
      </p:grpSp>
    </p:spTree>
    <p:extLst>
      <p:ext uri="{BB962C8B-B14F-4D97-AF65-F5344CB8AC3E}">
        <p14:creationId xmlns:p14="http://schemas.microsoft.com/office/powerpoint/2010/main" val="2376140103"/>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484812" y="354875"/>
            <a:ext cx="9222376" cy="6148250"/>
            <a:chOff x="1484812" y="632098"/>
            <a:chExt cx="9222376" cy="614825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90406" y="3706223"/>
              <a:ext cx="4611188" cy="3074125"/>
            </a:xfrm>
            <a:prstGeom prst="rect">
              <a:avLst/>
            </a:prstGeom>
          </p:spPr>
        </p:pic>
        <p:grpSp>
          <p:nvGrpSpPr>
            <p:cNvPr id="7" name="Group 6"/>
            <p:cNvGrpSpPr/>
            <p:nvPr/>
          </p:nvGrpSpPr>
          <p:grpSpPr>
            <a:xfrm>
              <a:off x="1484812" y="632098"/>
              <a:ext cx="9222376" cy="3074125"/>
              <a:chOff x="1084218" y="632098"/>
              <a:chExt cx="9222376" cy="3074125"/>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4218" y="632098"/>
                <a:ext cx="4611187" cy="3074125"/>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95406" y="632098"/>
                <a:ext cx="4611188" cy="3074125"/>
              </a:xfrm>
              <a:prstGeom prst="rect">
                <a:avLst/>
              </a:prstGeom>
            </p:spPr>
          </p:pic>
        </p:grpSp>
      </p:grpSp>
    </p:spTree>
    <p:extLst>
      <p:ext uri="{BB962C8B-B14F-4D97-AF65-F5344CB8AC3E}">
        <p14:creationId xmlns:p14="http://schemas.microsoft.com/office/powerpoint/2010/main" val="3688337034"/>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484812" y="354875"/>
            <a:ext cx="9222375" cy="6148250"/>
            <a:chOff x="1484812" y="632098"/>
            <a:chExt cx="9222375" cy="614825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90406" y="3706223"/>
              <a:ext cx="4611188" cy="3074125"/>
            </a:xfrm>
            <a:prstGeom prst="rect">
              <a:avLst/>
            </a:prstGeom>
          </p:spPr>
        </p:pic>
        <p:grpSp>
          <p:nvGrpSpPr>
            <p:cNvPr id="7" name="Group 6"/>
            <p:cNvGrpSpPr/>
            <p:nvPr/>
          </p:nvGrpSpPr>
          <p:grpSpPr>
            <a:xfrm>
              <a:off x="1484812" y="632098"/>
              <a:ext cx="9222375" cy="3074125"/>
              <a:chOff x="1084218" y="632098"/>
              <a:chExt cx="9222375" cy="3074125"/>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4218" y="632098"/>
                <a:ext cx="4611187" cy="3074125"/>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95406" y="632098"/>
                <a:ext cx="4611187" cy="3074125"/>
              </a:xfrm>
              <a:prstGeom prst="rect">
                <a:avLst/>
              </a:prstGeom>
            </p:spPr>
          </p:pic>
        </p:grpSp>
      </p:grpSp>
    </p:spTree>
    <p:extLst>
      <p:ext uri="{BB962C8B-B14F-4D97-AF65-F5344CB8AC3E}">
        <p14:creationId xmlns:p14="http://schemas.microsoft.com/office/powerpoint/2010/main" val="3946452585"/>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1484812" y="354875"/>
            <a:ext cx="9222375" cy="6148250"/>
            <a:chOff x="1484812" y="632098"/>
            <a:chExt cx="9222375" cy="614825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90406" y="3706223"/>
              <a:ext cx="4611187" cy="3074125"/>
            </a:xfrm>
            <a:prstGeom prst="rect">
              <a:avLst/>
            </a:prstGeom>
          </p:spPr>
        </p:pic>
        <p:grpSp>
          <p:nvGrpSpPr>
            <p:cNvPr id="7" name="Group 6"/>
            <p:cNvGrpSpPr/>
            <p:nvPr/>
          </p:nvGrpSpPr>
          <p:grpSpPr>
            <a:xfrm>
              <a:off x="1484812" y="632098"/>
              <a:ext cx="9222375" cy="3074125"/>
              <a:chOff x="1084218" y="632098"/>
              <a:chExt cx="9222375" cy="3074125"/>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84218" y="632098"/>
                <a:ext cx="4611187" cy="3074125"/>
              </a:xfrm>
              <a:prstGeom prst="rect">
                <a:avLst/>
              </a:prstGeom>
            </p:spPr>
          </p:pic>
          <p:pic>
            <p:nvPicPr>
              <p:cNvPr id="5" name="Picture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695406" y="632098"/>
                <a:ext cx="4611187" cy="3074125"/>
              </a:xfrm>
              <a:prstGeom prst="rect">
                <a:avLst/>
              </a:prstGeom>
            </p:spPr>
          </p:pic>
        </p:grpSp>
      </p:grpSp>
    </p:spTree>
    <p:extLst>
      <p:ext uri="{BB962C8B-B14F-4D97-AF65-F5344CB8AC3E}">
        <p14:creationId xmlns:p14="http://schemas.microsoft.com/office/powerpoint/2010/main" val="860410022"/>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2" name="Group 11"/>
          <p:cNvGrpSpPr/>
          <p:nvPr/>
        </p:nvGrpSpPr>
        <p:grpSpPr>
          <a:xfrm>
            <a:off x="2667000" y="681137"/>
            <a:ext cx="6858000" cy="5495726"/>
            <a:chOff x="2667000" y="407234"/>
            <a:chExt cx="6858000" cy="5495726"/>
          </a:xfrm>
        </p:grpSpPr>
        <p:pic>
          <p:nvPicPr>
            <p:cNvPr id="6148" name="Picture 4" descr="What is the name of this meme template? : r/Whatisthi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1826259"/>
              <a:ext cx="6858000" cy="4076701"/>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3027944" y="1095490"/>
              <a:ext cx="2590800" cy="459739"/>
              <a:chOff x="3027944" y="1095490"/>
              <a:chExt cx="2590800" cy="459739"/>
            </a:xfrm>
          </p:grpSpPr>
          <p:sp>
            <p:nvSpPr>
              <p:cNvPr id="4" name="5-Point Star 3"/>
              <p:cNvSpPr/>
              <p:nvPr/>
            </p:nvSpPr>
            <p:spPr bwMode="gray">
              <a:xfrm>
                <a:off x="30279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7" name="5-Point Star 6"/>
              <p:cNvSpPr/>
              <p:nvPr/>
            </p:nvSpPr>
            <p:spPr bwMode="gray">
              <a:xfrm>
                <a:off x="35613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5-Point Star 7"/>
              <p:cNvSpPr/>
              <p:nvPr/>
            </p:nvSpPr>
            <p:spPr bwMode="gray">
              <a:xfrm>
                <a:off x="40947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9" name="5-Point Star 8"/>
              <p:cNvSpPr/>
              <p:nvPr/>
            </p:nvSpPr>
            <p:spPr bwMode="gray">
              <a:xfrm>
                <a:off x="46281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0" name="5-Point Star 9"/>
              <p:cNvSpPr/>
              <p:nvPr/>
            </p:nvSpPr>
            <p:spPr bwMode="gray">
              <a:xfrm>
                <a:off x="51615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sp>
          <p:nvSpPr>
            <p:cNvPr id="11" name="TextBox 10"/>
            <p:cNvSpPr txBox="1"/>
            <p:nvPr/>
          </p:nvSpPr>
          <p:spPr bwMode="gray">
            <a:xfrm>
              <a:off x="2974604" y="407234"/>
              <a:ext cx="2697480" cy="688256"/>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5.0 (19)</a:t>
              </a:r>
            </a:p>
          </p:txBody>
        </p:sp>
        <p:grpSp>
          <p:nvGrpSpPr>
            <p:cNvPr id="13" name="Group 12"/>
            <p:cNvGrpSpPr/>
            <p:nvPr/>
          </p:nvGrpSpPr>
          <p:grpSpPr>
            <a:xfrm>
              <a:off x="6502664" y="1095490"/>
              <a:ext cx="2590800" cy="459739"/>
              <a:chOff x="3027944" y="1095490"/>
              <a:chExt cx="2590800" cy="459739"/>
            </a:xfrm>
          </p:grpSpPr>
          <p:sp>
            <p:nvSpPr>
              <p:cNvPr id="14" name="5-Point Star 13"/>
              <p:cNvSpPr/>
              <p:nvPr/>
            </p:nvSpPr>
            <p:spPr bwMode="gray">
              <a:xfrm>
                <a:off x="30279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5" name="5-Point Star 14"/>
              <p:cNvSpPr/>
              <p:nvPr/>
            </p:nvSpPr>
            <p:spPr bwMode="gray">
              <a:xfrm>
                <a:off x="35613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6" name="5-Point Star 15"/>
              <p:cNvSpPr/>
              <p:nvPr/>
            </p:nvSpPr>
            <p:spPr bwMode="gray">
              <a:xfrm>
                <a:off x="40947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7" name="5-Point Star 16"/>
              <p:cNvSpPr/>
              <p:nvPr/>
            </p:nvSpPr>
            <p:spPr bwMode="gray">
              <a:xfrm>
                <a:off x="46281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8" name="5-Point Star 17"/>
              <p:cNvSpPr/>
              <p:nvPr/>
            </p:nvSpPr>
            <p:spPr bwMode="gray">
              <a:xfrm>
                <a:off x="5161544" y="1095490"/>
                <a:ext cx="457200" cy="457200"/>
              </a:xfrm>
              <a:prstGeom prst="star5">
                <a:avLst/>
              </a:prstGeom>
              <a:gradFill flip="none" rotWithShape="1">
                <a:gsLst>
                  <a:gs pos="50000">
                    <a:srgbClr val="F6A900"/>
                  </a:gs>
                  <a:gs pos="51000">
                    <a:schemeClr val="bg1"/>
                  </a:gs>
                </a:gsLst>
                <a:lin ang="0" scaled="0"/>
                <a:tileRect/>
              </a:gra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sp>
          <p:nvSpPr>
            <p:cNvPr id="19" name="TextBox 18"/>
            <p:cNvSpPr txBox="1"/>
            <p:nvPr/>
          </p:nvSpPr>
          <p:spPr bwMode="gray">
            <a:xfrm>
              <a:off x="6449324" y="407234"/>
              <a:ext cx="2697480" cy="688256"/>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4.6 (2,280)</a:t>
              </a:r>
            </a:p>
          </p:txBody>
        </p:sp>
      </p:grpSp>
    </p:spTree>
    <p:extLst>
      <p:ext uri="{BB962C8B-B14F-4D97-AF65-F5344CB8AC3E}">
        <p14:creationId xmlns:p14="http://schemas.microsoft.com/office/powerpoint/2010/main" val="3923197025"/>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1056396" y="1853766"/>
            <a:ext cx="10079209" cy="3150469"/>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What are the drivers of patient satisfaction?</a:t>
            </a:r>
          </a:p>
          <a:p>
            <a:pPr algn="ctr"/>
            <a:endParaRPr lang="en-US" sz="4000" dirty="0">
              <a:latin typeface="Source Sans Pro Light" panose="020B0403030403020204" pitchFamily="34" charset="0"/>
              <a:cs typeface="Leelawadee UI Semilight" panose="020B0402040204020203" pitchFamily="34" charset="-34"/>
            </a:endParaRPr>
          </a:p>
          <a:p>
            <a:pPr algn="ctr"/>
            <a:r>
              <a:rPr lang="en-US" sz="4000" dirty="0" smtClean="0">
                <a:latin typeface="Source Sans Pro Light" panose="020B0403030403020204" pitchFamily="34" charset="0"/>
                <a:cs typeface="Leelawadee UI Semilight" panose="020B0402040204020203" pitchFamily="34" charset="-34"/>
              </a:rPr>
              <a:t>What will our score be?</a:t>
            </a:r>
          </a:p>
          <a:p>
            <a:pPr algn="ctr"/>
            <a:endParaRPr lang="en-US" sz="4000" dirty="0">
              <a:latin typeface="Source Sans Pro Light" panose="020B0403030403020204" pitchFamily="34" charset="0"/>
              <a:cs typeface="Leelawadee UI Semilight" panose="020B0402040204020203" pitchFamily="34" charset="-34"/>
            </a:endParaRPr>
          </a:p>
          <a:p>
            <a:pPr algn="ctr"/>
            <a:r>
              <a:rPr lang="en-US" sz="4000" dirty="0" smtClean="0">
                <a:latin typeface="Source Sans Pro Light" panose="020B0403030403020204" pitchFamily="34" charset="0"/>
                <a:cs typeface="Leelawadee UI Semilight" panose="020B0402040204020203" pitchFamily="34" charset="-34"/>
              </a:rPr>
              <a:t>How many responses are we expecting?</a:t>
            </a:r>
            <a:endParaRPr lang="en-US" sz="4000" dirty="0" smtClean="0">
              <a:latin typeface="Source Sans Pro Light" panose="020B0403030403020204" pitchFamily="34" charset="0"/>
              <a:cs typeface="Leelawadee UI Semilight" panose="020B0402040204020203" pitchFamily="34" charset="-34"/>
            </a:endParaRPr>
          </a:p>
        </p:txBody>
      </p:sp>
    </p:spTree>
    <p:extLst>
      <p:ext uri="{BB962C8B-B14F-4D97-AF65-F5344CB8AC3E}">
        <p14:creationId xmlns:p14="http://schemas.microsoft.com/office/powerpoint/2010/main" val="3587185885"/>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266" name="Picture 2" descr="Photographer Explains Viral Guy Looking Back Meme | Tim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73923" y="814282"/>
            <a:ext cx="7844154" cy="522943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bwMode="gray">
          <a:xfrm>
            <a:off x="2976880" y="4429760"/>
            <a:ext cx="2926080" cy="749812"/>
          </a:xfrm>
          <a:prstGeom prst="rect">
            <a:avLst/>
          </a:prstGeom>
          <a:noFill/>
        </p:spPr>
        <p:txBody>
          <a:bodyPr wrap="square" lIns="36000" tIns="36000" rIns="36000" bIns="36000" rtlCol="0">
            <a:spAutoFit/>
          </a:bodyPr>
          <a:lstStyle/>
          <a:p>
            <a:pPr marL="0" indent="0" algn="ctr">
              <a:buNone/>
            </a:pPr>
            <a:r>
              <a:rPr lang="en-US" sz="4400" dirty="0" err="1" smtClean="0">
                <a:ln>
                  <a:solidFill>
                    <a:schemeClr val="tx1"/>
                  </a:solidFill>
                </a:ln>
                <a:solidFill>
                  <a:schemeClr val="bg1"/>
                </a:solidFill>
                <a:latin typeface="Impact" panose="020B0806030902050204" pitchFamily="34" charset="0"/>
              </a:rPr>
              <a:t>XGBoost</a:t>
            </a:r>
            <a:endParaRPr lang="en-US" sz="4400" dirty="0" smtClean="0">
              <a:ln>
                <a:solidFill>
                  <a:schemeClr val="tx1"/>
                </a:solidFill>
              </a:ln>
              <a:solidFill>
                <a:schemeClr val="bg1"/>
              </a:solidFill>
              <a:latin typeface="Impact" panose="020B0806030902050204" pitchFamily="34" charset="0"/>
            </a:endParaRPr>
          </a:p>
        </p:txBody>
      </p:sp>
      <p:sp>
        <p:nvSpPr>
          <p:cNvPr id="11" name="TextBox 10"/>
          <p:cNvSpPr txBox="1"/>
          <p:nvPr/>
        </p:nvSpPr>
        <p:spPr bwMode="gray">
          <a:xfrm>
            <a:off x="7244080" y="3609842"/>
            <a:ext cx="2926080" cy="749812"/>
          </a:xfrm>
          <a:prstGeom prst="rect">
            <a:avLst/>
          </a:prstGeom>
          <a:noFill/>
        </p:spPr>
        <p:txBody>
          <a:bodyPr wrap="square" lIns="36000" tIns="36000" rIns="36000" bIns="36000" rtlCol="0">
            <a:spAutoFit/>
          </a:bodyPr>
          <a:lstStyle/>
          <a:p>
            <a:pPr marL="0" indent="0" algn="ctr">
              <a:buNone/>
            </a:pPr>
            <a:r>
              <a:rPr lang="en-US" sz="4400" dirty="0">
                <a:ln>
                  <a:solidFill>
                    <a:schemeClr val="tx1"/>
                  </a:solidFill>
                </a:ln>
                <a:solidFill>
                  <a:schemeClr val="bg1"/>
                </a:solidFill>
                <a:latin typeface="Impact" panose="020B0806030902050204" pitchFamily="34" charset="0"/>
              </a:rPr>
              <a:t>l</a:t>
            </a:r>
            <a:r>
              <a:rPr lang="en-US" sz="4400" dirty="0" smtClean="0">
                <a:ln>
                  <a:solidFill>
                    <a:schemeClr val="tx1"/>
                  </a:solidFill>
                </a:ln>
                <a:solidFill>
                  <a:schemeClr val="bg1"/>
                </a:solidFill>
                <a:latin typeface="Impact" panose="020B0806030902050204" pitchFamily="34" charset="0"/>
              </a:rPr>
              <a:t>m()</a:t>
            </a:r>
          </a:p>
        </p:txBody>
      </p:sp>
      <p:sp>
        <p:nvSpPr>
          <p:cNvPr id="12" name="TextBox 11"/>
          <p:cNvSpPr txBox="1"/>
          <p:nvPr/>
        </p:nvSpPr>
        <p:spPr bwMode="gray">
          <a:xfrm>
            <a:off x="5781040" y="4207254"/>
            <a:ext cx="2926080" cy="749812"/>
          </a:xfrm>
          <a:prstGeom prst="rect">
            <a:avLst/>
          </a:prstGeom>
          <a:noFill/>
        </p:spPr>
        <p:txBody>
          <a:bodyPr wrap="square" lIns="36000" tIns="36000" rIns="36000" bIns="36000" rtlCol="0">
            <a:spAutoFit/>
          </a:bodyPr>
          <a:lstStyle/>
          <a:p>
            <a:pPr marL="0" indent="0" algn="ctr">
              <a:buNone/>
            </a:pPr>
            <a:r>
              <a:rPr lang="en-US" sz="4400" dirty="0" smtClean="0">
                <a:ln>
                  <a:solidFill>
                    <a:schemeClr val="tx1"/>
                  </a:solidFill>
                </a:ln>
                <a:solidFill>
                  <a:schemeClr val="bg1"/>
                </a:solidFill>
                <a:latin typeface="Impact" panose="020B0806030902050204" pitchFamily="34" charset="0"/>
              </a:rPr>
              <a:t>me</a:t>
            </a:r>
          </a:p>
        </p:txBody>
      </p:sp>
    </p:spTree>
    <p:extLst>
      <p:ext uri="{BB962C8B-B14F-4D97-AF65-F5344CB8AC3E}">
        <p14:creationId xmlns:p14="http://schemas.microsoft.com/office/powerpoint/2010/main" val="4144462141"/>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1"/>
          </a:xfrm>
          <a:prstGeom prst="rect">
            <a:avLst/>
          </a:prstGeom>
        </p:spPr>
      </p:pic>
    </p:spTree>
    <p:extLst>
      <p:ext uri="{BB962C8B-B14F-4D97-AF65-F5344CB8AC3E}">
        <p14:creationId xmlns:p14="http://schemas.microsoft.com/office/powerpoint/2010/main" val="166474926"/>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24"/>
          <p:cNvGrpSpPr/>
          <p:nvPr/>
        </p:nvGrpSpPr>
        <p:grpSpPr>
          <a:xfrm>
            <a:off x="223520" y="1143000"/>
            <a:ext cx="11866880" cy="4572000"/>
            <a:chOff x="223520" y="1143000"/>
            <a:chExt cx="11866880" cy="4572000"/>
          </a:xfrm>
        </p:grpSpPr>
        <p:sp>
          <p:nvSpPr>
            <p:cNvPr id="26" name="Oval 25"/>
            <p:cNvSpPr/>
            <p:nvPr/>
          </p:nvSpPr>
          <p:spPr bwMode="gray">
            <a:xfrm>
              <a:off x="223520" y="1143000"/>
              <a:ext cx="4572000" cy="4572000"/>
            </a:xfrm>
            <a:prstGeom prst="ellipse">
              <a:avLst/>
            </a:prstGeom>
            <a:solidFill>
              <a:srgbClr val="11CD5D">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7" name="Oval 26"/>
            <p:cNvSpPr/>
            <p:nvPr/>
          </p:nvSpPr>
          <p:spPr bwMode="gray">
            <a:xfrm>
              <a:off x="7518400" y="1143000"/>
              <a:ext cx="4572000" cy="4572000"/>
            </a:xfrm>
            <a:prstGeom prst="ellipse">
              <a:avLst/>
            </a:prstGeom>
            <a:solidFill>
              <a:srgbClr val="8843F0">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8" name="Oval 27"/>
            <p:cNvSpPr/>
            <p:nvPr/>
          </p:nvSpPr>
          <p:spPr bwMode="gray">
            <a:xfrm>
              <a:off x="3810000" y="1143000"/>
              <a:ext cx="4572000" cy="4572000"/>
            </a:xfrm>
            <a:prstGeom prst="ellipse">
              <a:avLst/>
            </a:prstGeom>
            <a:solidFill>
              <a:srgbClr val="F08843">
                <a:alpha val="7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nvGrpSpPr>
            <p:cNvPr id="29" name="Group 28"/>
            <p:cNvGrpSpPr/>
            <p:nvPr/>
          </p:nvGrpSpPr>
          <p:grpSpPr>
            <a:xfrm>
              <a:off x="1459832" y="2700255"/>
              <a:ext cx="2099377" cy="2112033"/>
              <a:chOff x="1780672" y="3847770"/>
              <a:chExt cx="1780674" cy="1491027"/>
            </a:xfrm>
          </p:grpSpPr>
          <p:cxnSp>
            <p:nvCxnSpPr>
              <p:cNvPr id="39" name="Straight Connector 38"/>
              <p:cNvCxnSpPr/>
              <p:nvPr/>
            </p:nvCxnSpPr>
            <p:spPr bwMode="gray">
              <a:xfrm flipV="1">
                <a:off x="1780672" y="4202312"/>
                <a:ext cx="1780674" cy="776213"/>
              </a:xfrm>
              <a:prstGeom prst="line">
                <a:avLst/>
              </a:prstGeom>
              <a:ln w="28575" cap="flat">
                <a:solidFill>
                  <a:schemeClr val="bg1"/>
                </a:solidFill>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gray">
              <a:xfrm flipV="1">
                <a:off x="1780672" y="4562584"/>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gray">
              <a:xfrm flipV="1">
                <a:off x="1780672" y="3847770"/>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grpSp>
        <p:grpSp>
          <p:nvGrpSpPr>
            <p:cNvPr id="30" name="Group 29"/>
            <p:cNvGrpSpPr/>
            <p:nvPr/>
          </p:nvGrpSpPr>
          <p:grpSpPr>
            <a:xfrm>
              <a:off x="4935889" y="2714871"/>
              <a:ext cx="2316480" cy="2082800"/>
              <a:chOff x="8325852" y="3530118"/>
              <a:chExt cx="1780674" cy="1242065"/>
            </a:xfrm>
          </p:grpSpPr>
          <p:sp>
            <p:nvSpPr>
              <p:cNvPr id="36" name="Freeform 35"/>
              <p:cNvSpPr/>
              <p:nvPr/>
            </p:nvSpPr>
            <p:spPr bwMode="gray">
              <a:xfrm>
                <a:off x="8325852" y="3811340"/>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36"/>
              <p:cNvSpPr/>
              <p:nvPr/>
            </p:nvSpPr>
            <p:spPr bwMode="gray">
              <a:xfrm>
                <a:off x="8325852" y="4092562"/>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Freeform 37"/>
              <p:cNvSpPr/>
              <p:nvPr/>
            </p:nvSpPr>
            <p:spPr bwMode="gray">
              <a:xfrm>
                <a:off x="8325852" y="3530118"/>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Freeform 30"/>
            <p:cNvSpPr/>
            <p:nvPr/>
          </p:nvSpPr>
          <p:spPr bwMode="gray">
            <a:xfrm>
              <a:off x="8648031" y="3186448"/>
              <a:ext cx="2316480" cy="1139646"/>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bwMode="gray">
            <a:xfrm>
              <a:off x="156811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Prediction Intervals</a:t>
              </a:r>
            </a:p>
          </p:txBody>
        </p:sp>
        <p:sp>
          <p:nvSpPr>
            <p:cNvPr id="33" name="TextBox 32"/>
            <p:cNvSpPr txBox="1"/>
            <p:nvPr/>
          </p:nvSpPr>
          <p:spPr bwMode="gray">
            <a:xfrm>
              <a:off x="886299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Powerful Models</a:t>
              </a:r>
            </a:p>
          </p:txBody>
        </p:sp>
        <p:sp>
          <p:nvSpPr>
            <p:cNvPr id="34" name="TextBox 33"/>
            <p:cNvSpPr txBox="1"/>
            <p:nvPr/>
          </p:nvSpPr>
          <p:spPr bwMode="gray">
            <a:xfrm>
              <a:off x="4740442" y="1657343"/>
              <a:ext cx="2707373" cy="688256"/>
            </a:xfrm>
            <a:prstGeom prst="rect">
              <a:avLst/>
            </a:prstGeom>
            <a:noFill/>
          </p:spPr>
          <p:txBody>
            <a:bodyPr wrap="square" lIns="36000" tIns="36000" rIns="36000" bIns="36000" rtlCol="0">
              <a:spAutoFit/>
            </a:bodyPr>
            <a:lstStyle/>
            <a:p>
              <a:pPr marL="0" indent="0" algn="ctr">
                <a:buNone/>
              </a:pPr>
              <a:r>
                <a:rPr lang="en-US" sz="4000" b="1" dirty="0" smtClean="0">
                  <a:solidFill>
                    <a:schemeClr val="bg1"/>
                  </a:solidFill>
                  <a:latin typeface="Source Sans Pro Light" panose="020B0403030403020204" pitchFamily="34" charset="0"/>
                  <a:cs typeface="Leelawadee UI Semilight" panose="020B0402040204020203" pitchFamily="34" charset="-34"/>
                </a:rPr>
                <a:t>{</a:t>
              </a:r>
              <a:r>
                <a:rPr lang="en-US" sz="4000" b="1" dirty="0" err="1" smtClean="0">
                  <a:solidFill>
                    <a:schemeClr val="bg1"/>
                  </a:solidFill>
                  <a:latin typeface="Source Sans Pro Light" panose="020B0403030403020204" pitchFamily="34" charset="0"/>
                  <a:cs typeface="Leelawadee UI Semilight" panose="020B0402040204020203" pitchFamily="34" charset="-34"/>
                </a:rPr>
                <a:t>workboots</a:t>
              </a:r>
              <a:r>
                <a:rPr lang="en-US" sz="4000" b="1" dirty="0" smtClean="0">
                  <a:solidFill>
                    <a:schemeClr val="bg1"/>
                  </a:solidFill>
                  <a:latin typeface="Source Sans Pro Light" panose="020B0403030403020204" pitchFamily="34" charset="0"/>
                  <a:cs typeface="Leelawadee UI Semilight" panose="020B0402040204020203" pitchFamily="34" charset="-34"/>
                </a:rPr>
                <a:t>}</a:t>
              </a:r>
            </a:p>
          </p:txBody>
        </p:sp>
        <p:sp>
          <p:nvSpPr>
            <p:cNvPr id="35" name="TextBox 34"/>
            <p:cNvSpPr txBox="1"/>
            <p:nvPr/>
          </p:nvSpPr>
          <p:spPr bwMode="gray">
            <a:xfrm>
              <a:off x="4569460" y="2336203"/>
              <a:ext cx="3053080" cy="380480"/>
            </a:xfrm>
            <a:prstGeom prst="rect">
              <a:avLst/>
            </a:prstGeom>
            <a:noFill/>
          </p:spPr>
          <p:txBody>
            <a:bodyPr wrap="square" lIns="36000" tIns="36000" rIns="36000" bIns="36000" rtlCol="0">
              <a:spAutoFit/>
            </a:bodyPr>
            <a:lstStyle/>
            <a:p>
              <a:pPr marL="0" indent="0" algn="ctr">
                <a:buNone/>
              </a:pPr>
              <a:r>
                <a:rPr lang="en-US" sz="2000" b="1" dirty="0" smtClean="0">
                  <a:solidFill>
                    <a:schemeClr val="bg1"/>
                  </a:solidFill>
                  <a:latin typeface="Source Sans Pro Light" panose="020B0403030403020204" pitchFamily="34" charset="0"/>
                  <a:cs typeface="Leelawadee UI Semilight" panose="020B0402040204020203" pitchFamily="34" charset="-34"/>
                </a:rPr>
                <a:t>via bootstrap resampling</a:t>
              </a:r>
            </a:p>
          </p:txBody>
        </p:sp>
      </p:grpSp>
    </p:spTree>
    <p:extLst>
      <p:ext uri="{BB962C8B-B14F-4D97-AF65-F5344CB8AC3E}">
        <p14:creationId xmlns:p14="http://schemas.microsoft.com/office/powerpoint/2010/main" val="813712621"/>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08843"/>
        </a:solidFill>
        <a:effectLst/>
      </p:bgPr>
    </p:bg>
    <p:spTree>
      <p:nvGrpSpPr>
        <p:cNvPr id="1" name=""/>
        <p:cNvGrpSpPr/>
        <p:nvPr/>
      </p:nvGrpSpPr>
      <p:grpSpPr>
        <a:xfrm>
          <a:off x="0" y="0"/>
          <a:ext cx="0" cy="0"/>
          <a:chOff x="0" y="0"/>
          <a:chExt cx="0" cy="0"/>
        </a:xfrm>
      </p:grpSpPr>
      <p:sp>
        <p:nvSpPr>
          <p:cNvPr id="4" name="TextBox 3"/>
          <p:cNvSpPr txBox="1"/>
          <p:nvPr/>
        </p:nvSpPr>
        <p:spPr bwMode="gray">
          <a:xfrm>
            <a:off x="934720" y="3139279"/>
            <a:ext cx="6289040" cy="811367"/>
          </a:xfrm>
          <a:prstGeom prst="rect">
            <a:avLst/>
          </a:prstGeom>
          <a:noFill/>
        </p:spPr>
        <p:txBody>
          <a:bodyPr wrap="square" lIns="36000" tIns="36000" rIns="36000" bIns="36000" rtlCol="0">
            <a:spAutoFit/>
          </a:bodyPr>
          <a:lstStyle/>
          <a:p>
            <a:pPr marL="0" indent="0" algn="r">
              <a:buNone/>
            </a:pPr>
            <a:r>
              <a:rPr lang="en-US" sz="4800" dirty="0" smtClean="0">
                <a:solidFill>
                  <a:srgbClr val="FFC67F"/>
                </a:solidFill>
                <a:latin typeface="Leelawadee UI Semilight" panose="020B0402040204020203" pitchFamily="34" charset="-34"/>
                <a:cs typeface="Leelawadee UI Semilight" panose="020B0402040204020203" pitchFamily="34" charset="-34"/>
              </a:rPr>
              <a:t>Package Overview</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1601" t="22446" r="6536" b="21024"/>
          <a:stretch/>
        </p:blipFill>
        <p:spPr>
          <a:xfrm>
            <a:off x="7477760" y="1873817"/>
            <a:ext cx="3657601" cy="3342291"/>
          </a:xfrm>
          <a:prstGeom prst="rect">
            <a:avLst/>
          </a:prstGeom>
        </p:spPr>
      </p:pic>
      <p:cxnSp>
        <p:nvCxnSpPr>
          <p:cNvPr id="7" name="Straight Connector 6"/>
          <p:cNvCxnSpPr/>
          <p:nvPr/>
        </p:nvCxnSpPr>
        <p:spPr bwMode="gray">
          <a:xfrm>
            <a:off x="7426960" y="979622"/>
            <a:ext cx="0" cy="5130680"/>
          </a:xfrm>
          <a:prstGeom prst="line">
            <a:avLst/>
          </a:prstGeom>
          <a:ln w="9525" cap="flat">
            <a:solidFill>
              <a:srgbClr val="FFC67F"/>
            </a:solidFill>
            <a:miter lim="800000"/>
            <a:tailEnd type="non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5078130"/>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bwMode="gray">
          <a:xfrm>
            <a:off x="1438847" y="1976876"/>
            <a:ext cx="9314306" cy="2904248"/>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“how this works” </a:t>
            </a:r>
            <a:r>
              <a:rPr lang="en-US" sz="4000" dirty="0" smtClean="0">
                <a:latin typeface="Source Sans Pro Light" panose="020B0403030403020204" pitchFamily="34" charset="0"/>
                <a:cs typeface="Leelawadee UI Semilight" panose="020B0402040204020203" pitchFamily="34" charset="-34"/>
              </a:rPr>
              <a:t>section</a:t>
            </a:r>
            <a:endParaRPr lang="en-US" sz="4000" dirty="0" smtClean="0">
              <a:latin typeface="Source Sans Pro Light" panose="020B0403030403020204" pitchFamily="34" charset="0"/>
              <a:cs typeface="Leelawadee UI Semilight" panose="020B0402040204020203" pitchFamily="34" charset="-34"/>
            </a:endParaRPr>
          </a:p>
          <a:p>
            <a:pPr algn="ctr"/>
            <a:r>
              <a:rPr lang="en-US" sz="4000" dirty="0" smtClean="0">
                <a:latin typeface="Source Sans Pro Light" panose="020B0403030403020204" pitchFamily="34" charset="0"/>
                <a:cs typeface="Leelawadee UI Semilight" panose="020B0402040204020203" pitchFamily="34" charset="-34"/>
              </a:rPr>
              <a:t>High-level review of bootstrapping</a:t>
            </a:r>
          </a:p>
          <a:p>
            <a:pPr algn="ctr"/>
            <a:r>
              <a:rPr lang="en-US" sz="4000" dirty="0" smtClean="0">
                <a:latin typeface="Source Sans Pro Light" panose="020B0403030403020204" pitchFamily="34" charset="0"/>
                <a:cs typeface="Leelawadee UI Semilight" panose="020B0402040204020203" pitchFamily="34" charset="-34"/>
              </a:rPr>
              <a:t>High-level review of methodology </a:t>
            </a:r>
            <a:br>
              <a:rPr lang="en-US" sz="4000" dirty="0" smtClean="0">
                <a:latin typeface="Source Sans Pro Light" panose="020B0403030403020204" pitchFamily="34" charset="0"/>
                <a:cs typeface="Leelawadee UI Semilight" panose="020B0402040204020203" pitchFamily="34" charset="-34"/>
              </a:rPr>
            </a:br>
            <a:r>
              <a:rPr lang="en-US" sz="2400" dirty="0" smtClean="0">
                <a:latin typeface="Source Sans Pro Light" panose="020B0403030403020204" pitchFamily="34" charset="0"/>
                <a:cs typeface="Leelawadee UI Semilight" panose="020B0402040204020203" pitchFamily="34" charset="-34"/>
              </a:rPr>
              <a:t>(train a bunch of models to get a bunch of possible outcomes</a:t>
            </a:r>
            <a:r>
              <a:rPr lang="en-US" sz="2400" dirty="0" smtClean="0">
                <a:latin typeface="Source Sans Pro Light" panose="020B0403030403020204" pitchFamily="34" charset="0"/>
                <a:cs typeface="Leelawadee UI Semilight" panose="020B0402040204020203" pitchFamily="34" charset="-34"/>
              </a:rPr>
              <a:t>)</a:t>
            </a:r>
          </a:p>
          <a:p>
            <a:pPr algn="ctr"/>
            <a:r>
              <a:rPr lang="en-US" sz="4000" dirty="0">
                <a:latin typeface="Source Sans Pro Light" panose="020B0403030403020204" pitchFamily="34" charset="0"/>
                <a:cs typeface="Leelawadee UI Semilight" panose="020B0402040204020203" pitchFamily="34" charset="-34"/>
              </a:rPr>
              <a:t>where </a:t>
            </a:r>
            <a:r>
              <a:rPr lang="en-US" sz="4000" dirty="0" err="1">
                <a:latin typeface="Source Sans Pro Light" panose="020B0403030403020204" pitchFamily="34" charset="0"/>
                <a:cs typeface="Leelawadee UI Semilight" panose="020B0402040204020203" pitchFamily="34" charset="-34"/>
              </a:rPr>
              <a:t>workboots</a:t>
            </a:r>
            <a:r>
              <a:rPr lang="en-US" sz="4000" dirty="0">
                <a:latin typeface="Source Sans Pro Light" panose="020B0403030403020204" pitchFamily="34" charset="0"/>
                <a:cs typeface="Leelawadee UI Semilight" panose="020B0402040204020203" pitchFamily="34" charset="-34"/>
              </a:rPr>
              <a:t> sits in the model timeline</a:t>
            </a:r>
            <a:endParaRPr lang="en-US" sz="4000" dirty="0" smtClean="0">
              <a:latin typeface="Source Sans Pro Light" panose="020B0403030403020204" pitchFamily="34" charset="0"/>
              <a:cs typeface="Leelawadee UI Semilight" panose="020B0402040204020203" pitchFamily="34" charset="-34"/>
            </a:endParaRPr>
          </a:p>
        </p:txBody>
      </p:sp>
    </p:spTree>
    <p:extLst>
      <p:ext uri="{BB962C8B-B14F-4D97-AF65-F5344CB8AC3E}">
        <p14:creationId xmlns:p14="http://schemas.microsoft.com/office/powerpoint/2010/main" val="3974999257"/>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p:cNvSpPr txBox="1"/>
          <p:nvPr/>
        </p:nvSpPr>
        <p:spPr bwMode="gray">
          <a:xfrm>
            <a:off x="540893" y="487680"/>
            <a:ext cx="8485365" cy="996033"/>
          </a:xfrm>
          <a:prstGeom prst="rect">
            <a:avLst/>
          </a:prstGeom>
          <a:noFill/>
        </p:spPr>
        <p:txBody>
          <a:bodyPr wrap="square" lIns="36000" tIns="36000" rIns="36000" bIns="36000" rtlCol="0">
            <a:spAutoFit/>
          </a:bodyPr>
          <a:lstStyle/>
          <a:p>
            <a:pPr marL="0" indent="0">
              <a:buNone/>
            </a:pPr>
            <a:r>
              <a:rPr lang="en-US" sz="6000" b="1" dirty="0" smtClean="0">
                <a:solidFill>
                  <a:srgbClr val="F08843"/>
                </a:solidFill>
                <a:latin typeface="Leelawadee UI Semilight" panose="020B0402040204020203" pitchFamily="34" charset="-34"/>
                <a:cs typeface="Leelawadee UI Semilight" panose="020B0402040204020203" pitchFamily="34" charset="-34"/>
              </a:rPr>
              <a:t>model building timeline</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grpSp>
        <p:nvGrpSpPr>
          <p:cNvPr id="73" name="Group 72"/>
          <p:cNvGrpSpPr/>
          <p:nvPr/>
        </p:nvGrpSpPr>
        <p:grpSpPr>
          <a:xfrm>
            <a:off x="1093694" y="2337869"/>
            <a:ext cx="10004612" cy="1352390"/>
            <a:chOff x="1093694" y="2752805"/>
            <a:chExt cx="10004612" cy="1352390"/>
          </a:xfrm>
        </p:grpSpPr>
        <p:sp>
          <p:nvSpPr>
            <p:cNvPr id="2" name="Rectangle 1"/>
            <p:cNvSpPr/>
            <p:nvPr/>
          </p:nvSpPr>
          <p:spPr bwMode="gray">
            <a:xfrm>
              <a:off x="1093694" y="2752805"/>
              <a:ext cx="10004612" cy="1352390"/>
            </a:xfrm>
            <a:prstGeom prst="rect">
              <a:avLst/>
            </a:prstGeom>
            <a:solidFill>
              <a:schemeClr val="accent5">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5" name="Rectangle 4"/>
            <p:cNvSpPr/>
            <p:nvPr/>
          </p:nvSpPr>
          <p:spPr bwMode="gray">
            <a:xfrm>
              <a:off x="2583114" y="2752805"/>
              <a:ext cx="751755" cy="1352390"/>
            </a:xfrm>
            <a:prstGeom prst="rect">
              <a:avLst/>
            </a:prstGeom>
            <a:solidFill>
              <a:srgbClr val="00B05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Rectangle 7"/>
            <p:cNvSpPr/>
            <p:nvPr/>
          </p:nvSpPr>
          <p:spPr bwMode="gray">
            <a:xfrm>
              <a:off x="3334869" y="2752805"/>
              <a:ext cx="3073637" cy="1352390"/>
            </a:xfrm>
            <a:prstGeom prst="rect">
              <a:avLst/>
            </a:prstGeom>
            <a:solidFill>
              <a:schemeClr val="tx2">
                <a:lumMod val="40000"/>
                <a:lumOff val="6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9" name="Rectangle 8"/>
            <p:cNvSpPr/>
            <p:nvPr/>
          </p:nvSpPr>
          <p:spPr bwMode="gray">
            <a:xfrm>
              <a:off x="3334870"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0" name="Rectangle 9"/>
            <p:cNvSpPr/>
            <p:nvPr/>
          </p:nvSpPr>
          <p:spPr bwMode="gray">
            <a:xfrm>
              <a:off x="3826654"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6" name="Rectangle 15"/>
            <p:cNvSpPr/>
            <p:nvPr/>
          </p:nvSpPr>
          <p:spPr bwMode="gray">
            <a:xfrm>
              <a:off x="3580762"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7" name="Rectangle 16"/>
            <p:cNvSpPr/>
            <p:nvPr/>
          </p:nvSpPr>
          <p:spPr bwMode="gray">
            <a:xfrm>
              <a:off x="4072546"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8" name="Rectangle 17"/>
            <p:cNvSpPr/>
            <p:nvPr/>
          </p:nvSpPr>
          <p:spPr bwMode="gray">
            <a:xfrm>
              <a:off x="4810222"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9" name="Rectangle 18"/>
            <p:cNvSpPr/>
            <p:nvPr/>
          </p:nvSpPr>
          <p:spPr bwMode="gray">
            <a:xfrm>
              <a:off x="4318438"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0" name="Rectangle 19"/>
            <p:cNvSpPr/>
            <p:nvPr/>
          </p:nvSpPr>
          <p:spPr bwMode="gray">
            <a:xfrm>
              <a:off x="4564330"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1" name="Rectangle 20"/>
            <p:cNvSpPr/>
            <p:nvPr/>
          </p:nvSpPr>
          <p:spPr bwMode="gray">
            <a:xfrm>
              <a:off x="6039672"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2" name="Rectangle 21"/>
            <p:cNvSpPr/>
            <p:nvPr/>
          </p:nvSpPr>
          <p:spPr bwMode="gray">
            <a:xfrm>
              <a:off x="5056114"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3" name="Rectangle 22"/>
            <p:cNvSpPr/>
            <p:nvPr/>
          </p:nvSpPr>
          <p:spPr bwMode="gray">
            <a:xfrm>
              <a:off x="5547896"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4" name="Rectangle 23"/>
            <p:cNvSpPr/>
            <p:nvPr/>
          </p:nvSpPr>
          <p:spPr bwMode="gray">
            <a:xfrm>
              <a:off x="5302006"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5" name="Rectangle 24"/>
            <p:cNvSpPr/>
            <p:nvPr/>
          </p:nvSpPr>
          <p:spPr bwMode="gray">
            <a:xfrm>
              <a:off x="5793784"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31" name="Rectangle 30"/>
            <p:cNvSpPr/>
            <p:nvPr/>
          </p:nvSpPr>
          <p:spPr bwMode="gray">
            <a:xfrm>
              <a:off x="6285560"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32" name="Rectangle 31"/>
            <p:cNvSpPr/>
            <p:nvPr/>
          </p:nvSpPr>
          <p:spPr bwMode="gray">
            <a:xfrm>
              <a:off x="6408528" y="2752805"/>
              <a:ext cx="391278" cy="1352390"/>
            </a:xfrm>
            <a:prstGeom prst="rect">
              <a:avLst/>
            </a:prstGeom>
            <a:solidFill>
              <a:schemeClr val="accent1">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33" name="Rectangle 32"/>
            <p:cNvSpPr/>
            <p:nvPr/>
          </p:nvSpPr>
          <p:spPr bwMode="gray">
            <a:xfrm>
              <a:off x="7430620" y="2752805"/>
              <a:ext cx="481417" cy="1352390"/>
            </a:xfrm>
            <a:prstGeom prst="rect">
              <a:avLst/>
            </a:prstGeom>
            <a:solidFill>
              <a:srgbClr val="00B05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34" name="Rectangle 33"/>
            <p:cNvSpPr/>
            <p:nvPr/>
          </p:nvSpPr>
          <p:spPr bwMode="gray">
            <a:xfrm>
              <a:off x="10363289" y="2752805"/>
              <a:ext cx="735017" cy="1352390"/>
            </a:xfrm>
            <a:prstGeom prst="rect">
              <a:avLst/>
            </a:prstGeom>
            <a:solidFill>
              <a:srgbClr val="F0884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35" name="Rectangle 34"/>
            <p:cNvSpPr/>
            <p:nvPr/>
          </p:nvSpPr>
          <p:spPr bwMode="gray">
            <a:xfrm>
              <a:off x="7919746" y="2752805"/>
              <a:ext cx="1961922" cy="1352390"/>
            </a:xfrm>
            <a:prstGeom prst="rect">
              <a:avLst/>
            </a:prstGeom>
            <a:solidFill>
              <a:schemeClr val="tx2">
                <a:lumMod val="40000"/>
                <a:lumOff val="6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36" name="Rectangle 35"/>
            <p:cNvSpPr/>
            <p:nvPr/>
          </p:nvSpPr>
          <p:spPr bwMode="gray">
            <a:xfrm>
              <a:off x="7919745"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37" name="Rectangle 36"/>
            <p:cNvSpPr/>
            <p:nvPr/>
          </p:nvSpPr>
          <p:spPr bwMode="gray">
            <a:xfrm>
              <a:off x="8411529"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38" name="Rectangle 37"/>
            <p:cNvSpPr/>
            <p:nvPr/>
          </p:nvSpPr>
          <p:spPr bwMode="gray">
            <a:xfrm>
              <a:off x="8165637"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39" name="Rectangle 38"/>
            <p:cNvSpPr/>
            <p:nvPr/>
          </p:nvSpPr>
          <p:spPr bwMode="gray">
            <a:xfrm>
              <a:off x="8657421"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40" name="Rectangle 39"/>
            <p:cNvSpPr/>
            <p:nvPr/>
          </p:nvSpPr>
          <p:spPr bwMode="gray">
            <a:xfrm>
              <a:off x="9395097"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41" name="Rectangle 40"/>
            <p:cNvSpPr/>
            <p:nvPr/>
          </p:nvSpPr>
          <p:spPr bwMode="gray">
            <a:xfrm>
              <a:off x="8903313"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42" name="Rectangle 41"/>
            <p:cNvSpPr/>
            <p:nvPr/>
          </p:nvSpPr>
          <p:spPr bwMode="gray">
            <a:xfrm>
              <a:off x="9149205"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43" name="Rectangle 42"/>
            <p:cNvSpPr/>
            <p:nvPr/>
          </p:nvSpPr>
          <p:spPr bwMode="gray">
            <a:xfrm>
              <a:off x="9640989" y="2752805"/>
              <a:ext cx="122946" cy="1352390"/>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51" name="Rectangle 50"/>
            <p:cNvSpPr/>
            <p:nvPr/>
          </p:nvSpPr>
          <p:spPr bwMode="gray">
            <a:xfrm>
              <a:off x="9886894" y="2752805"/>
              <a:ext cx="476395" cy="1352390"/>
            </a:xfrm>
            <a:prstGeom prst="rect">
              <a:avLst/>
            </a:prstGeom>
            <a:solidFill>
              <a:schemeClr val="accent1">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53" name="Rectangle 52"/>
            <p:cNvSpPr/>
            <p:nvPr/>
          </p:nvSpPr>
          <p:spPr bwMode="gray">
            <a:xfrm>
              <a:off x="6799807" y="2752805"/>
              <a:ext cx="630813" cy="1352390"/>
            </a:xfrm>
            <a:prstGeom prst="rect">
              <a:avLst/>
            </a:prstGeom>
            <a:solidFill>
              <a:schemeClr val="accent5">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grpSp>
        <p:nvGrpSpPr>
          <p:cNvPr id="4" name="Group 3"/>
          <p:cNvGrpSpPr/>
          <p:nvPr/>
        </p:nvGrpSpPr>
        <p:grpSpPr>
          <a:xfrm>
            <a:off x="2501108" y="4538030"/>
            <a:ext cx="7189785" cy="1672513"/>
            <a:chOff x="1093694" y="4439496"/>
            <a:chExt cx="7189785" cy="1672513"/>
          </a:xfrm>
        </p:grpSpPr>
        <p:sp>
          <p:nvSpPr>
            <p:cNvPr id="54" name="Rectangle 53"/>
            <p:cNvSpPr/>
            <p:nvPr/>
          </p:nvSpPr>
          <p:spPr bwMode="gray">
            <a:xfrm>
              <a:off x="1093694" y="5428770"/>
              <a:ext cx="685800" cy="683239"/>
            </a:xfrm>
            <a:prstGeom prst="rect">
              <a:avLst/>
            </a:prstGeom>
            <a:solidFill>
              <a:srgbClr val="11CD5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61" name="TextBox 60"/>
            <p:cNvSpPr txBox="1"/>
            <p:nvPr/>
          </p:nvSpPr>
          <p:spPr bwMode="gray">
            <a:xfrm>
              <a:off x="1951745" y="5457037"/>
              <a:ext cx="1751963" cy="626701"/>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Feature Engineering</a:t>
              </a:r>
              <a:endParaRPr lang="en-US" dirty="0" smtClean="0">
                <a:latin typeface="Source Sans Pro Light" panose="020B0403030403020204" pitchFamily="34" charset="0"/>
              </a:endParaRPr>
            </a:p>
          </p:txBody>
        </p:sp>
        <p:sp>
          <p:nvSpPr>
            <p:cNvPr id="63" name="Rectangle 62"/>
            <p:cNvSpPr/>
            <p:nvPr/>
          </p:nvSpPr>
          <p:spPr bwMode="gray">
            <a:xfrm>
              <a:off x="1093694" y="4439496"/>
              <a:ext cx="685800" cy="683239"/>
            </a:xfrm>
            <a:prstGeom prst="rect">
              <a:avLst/>
            </a:prstGeom>
            <a:solidFill>
              <a:schemeClr val="accent5">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64" name="TextBox 63"/>
            <p:cNvSpPr txBox="1"/>
            <p:nvPr/>
          </p:nvSpPr>
          <p:spPr bwMode="gray">
            <a:xfrm>
              <a:off x="1951745" y="4606262"/>
              <a:ext cx="1751963" cy="349702"/>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EDA</a:t>
              </a:r>
              <a:endParaRPr lang="en-US" dirty="0" smtClean="0">
                <a:latin typeface="Source Sans Pro Light" panose="020B0403030403020204" pitchFamily="34" charset="0"/>
              </a:endParaRPr>
            </a:p>
          </p:txBody>
        </p:sp>
        <p:sp>
          <p:nvSpPr>
            <p:cNvPr id="65" name="Rectangle 64"/>
            <p:cNvSpPr/>
            <p:nvPr/>
          </p:nvSpPr>
          <p:spPr bwMode="gray">
            <a:xfrm>
              <a:off x="3337441" y="5428770"/>
              <a:ext cx="685800" cy="683239"/>
            </a:xfrm>
            <a:prstGeom prst="rect">
              <a:avLst/>
            </a:prstGeom>
            <a:solidFill>
              <a:schemeClr val="tx2">
                <a:lumMod val="40000"/>
                <a:lumOff val="6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66" name="TextBox 65"/>
            <p:cNvSpPr txBox="1"/>
            <p:nvPr/>
          </p:nvSpPr>
          <p:spPr bwMode="gray">
            <a:xfrm>
              <a:off x="4195492" y="5595536"/>
              <a:ext cx="1751963" cy="349702"/>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Model Tuning</a:t>
              </a:r>
              <a:endParaRPr lang="en-US" dirty="0" smtClean="0">
                <a:latin typeface="Source Sans Pro Light" panose="020B0403030403020204" pitchFamily="34" charset="0"/>
              </a:endParaRPr>
            </a:p>
          </p:txBody>
        </p:sp>
        <p:sp>
          <p:nvSpPr>
            <p:cNvPr id="67" name="Rectangle 66"/>
            <p:cNvSpPr/>
            <p:nvPr/>
          </p:nvSpPr>
          <p:spPr bwMode="gray">
            <a:xfrm>
              <a:off x="3337441" y="4439496"/>
              <a:ext cx="685800" cy="683239"/>
            </a:xfrm>
            <a:prstGeom prst="rect">
              <a:avLst/>
            </a:prstGeom>
            <a:solidFill>
              <a:schemeClr val="accent2">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68" name="TextBox 67"/>
            <p:cNvSpPr txBox="1"/>
            <p:nvPr/>
          </p:nvSpPr>
          <p:spPr bwMode="gray">
            <a:xfrm>
              <a:off x="4195492" y="4606262"/>
              <a:ext cx="1751963" cy="349702"/>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Model Fit</a:t>
              </a:r>
              <a:endParaRPr lang="en-US" dirty="0" smtClean="0">
                <a:latin typeface="Source Sans Pro Light" panose="020B0403030403020204" pitchFamily="34" charset="0"/>
              </a:endParaRPr>
            </a:p>
          </p:txBody>
        </p:sp>
        <p:sp>
          <p:nvSpPr>
            <p:cNvPr id="69" name="Rectangle 68"/>
            <p:cNvSpPr/>
            <p:nvPr/>
          </p:nvSpPr>
          <p:spPr bwMode="gray">
            <a:xfrm>
              <a:off x="5673465" y="5428770"/>
              <a:ext cx="685800" cy="683239"/>
            </a:xfrm>
            <a:prstGeom prst="rect">
              <a:avLst/>
            </a:prstGeom>
            <a:solidFill>
              <a:srgbClr val="F0884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70" name="TextBox 69"/>
            <p:cNvSpPr txBox="1"/>
            <p:nvPr/>
          </p:nvSpPr>
          <p:spPr bwMode="gray">
            <a:xfrm>
              <a:off x="6531516" y="5457037"/>
              <a:ext cx="1751963" cy="626701"/>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Model Finalization</a:t>
              </a:r>
              <a:endParaRPr lang="en-US" dirty="0" smtClean="0">
                <a:latin typeface="Source Sans Pro Light" panose="020B0403030403020204" pitchFamily="34" charset="0"/>
              </a:endParaRPr>
            </a:p>
          </p:txBody>
        </p:sp>
        <p:sp>
          <p:nvSpPr>
            <p:cNvPr id="71" name="Rectangle 70"/>
            <p:cNvSpPr/>
            <p:nvPr/>
          </p:nvSpPr>
          <p:spPr bwMode="gray">
            <a:xfrm>
              <a:off x="5673465" y="4439496"/>
              <a:ext cx="685800" cy="683239"/>
            </a:xfrm>
            <a:prstGeom prst="rect">
              <a:avLst/>
            </a:prstGeom>
            <a:solidFill>
              <a:schemeClr val="accent1">
                <a:lumMod val="60000"/>
                <a:lumOff val="40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72" name="TextBox 71"/>
            <p:cNvSpPr txBox="1"/>
            <p:nvPr/>
          </p:nvSpPr>
          <p:spPr bwMode="gray">
            <a:xfrm>
              <a:off x="6531516" y="4606262"/>
              <a:ext cx="1751963" cy="349702"/>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Model Evaluation</a:t>
              </a:r>
              <a:endParaRPr lang="en-US" dirty="0" smtClean="0">
                <a:latin typeface="Source Sans Pro Light" panose="020B0403030403020204" pitchFamily="34" charset="0"/>
              </a:endParaRPr>
            </a:p>
          </p:txBody>
        </p:sp>
      </p:grpSp>
    </p:spTree>
    <p:extLst>
      <p:ext uri="{BB962C8B-B14F-4D97-AF65-F5344CB8AC3E}">
        <p14:creationId xmlns:p14="http://schemas.microsoft.com/office/powerpoint/2010/main" val="2926802071"/>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extBox 45"/>
          <p:cNvSpPr txBox="1"/>
          <p:nvPr/>
        </p:nvSpPr>
        <p:spPr bwMode="gray">
          <a:xfrm>
            <a:off x="540893" y="487680"/>
            <a:ext cx="8485365" cy="996033"/>
          </a:xfrm>
          <a:prstGeom prst="rect">
            <a:avLst/>
          </a:prstGeom>
          <a:noFill/>
        </p:spPr>
        <p:txBody>
          <a:bodyPr wrap="square" lIns="36000" tIns="36000" rIns="36000" bIns="36000" rtlCol="0">
            <a:spAutoFit/>
          </a:bodyPr>
          <a:lstStyle/>
          <a:p>
            <a:pPr marL="0" indent="0">
              <a:buNone/>
            </a:pPr>
            <a:r>
              <a:rPr lang="en-US" sz="6000" b="1" dirty="0" smtClean="0">
                <a:solidFill>
                  <a:srgbClr val="F08843"/>
                </a:solidFill>
                <a:latin typeface="Leelawadee UI Semilight" panose="020B0402040204020203" pitchFamily="34" charset="-34"/>
                <a:cs typeface="Leelawadee UI Semilight" panose="020B0402040204020203" pitchFamily="34" charset="-34"/>
              </a:rPr>
              <a:t>model building timeline</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2" name="Rectangle 1"/>
          <p:cNvSpPr/>
          <p:nvPr/>
        </p:nvSpPr>
        <p:spPr bwMode="gray">
          <a:xfrm>
            <a:off x="1093694" y="2337869"/>
            <a:ext cx="10004612" cy="1352390"/>
          </a:xfrm>
          <a:prstGeom prst="rect">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34" name="Rectangle 33"/>
          <p:cNvSpPr/>
          <p:nvPr/>
        </p:nvSpPr>
        <p:spPr bwMode="gray">
          <a:xfrm>
            <a:off x="10363289" y="2337869"/>
            <a:ext cx="735017" cy="1352390"/>
          </a:xfrm>
          <a:prstGeom prst="rect">
            <a:avLst/>
          </a:prstGeom>
          <a:solidFill>
            <a:srgbClr val="F0884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nvGrpSpPr>
          <p:cNvPr id="4" name="Group 3"/>
          <p:cNvGrpSpPr/>
          <p:nvPr/>
        </p:nvGrpSpPr>
        <p:grpSpPr>
          <a:xfrm>
            <a:off x="2501108" y="4538030"/>
            <a:ext cx="7189785" cy="1672513"/>
            <a:chOff x="1093694" y="4439496"/>
            <a:chExt cx="7189785" cy="1672513"/>
          </a:xfrm>
        </p:grpSpPr>
        <p:sp>
          <p:nvSpPr>
            <p:cNvPr id="54" name="Rectangle 53"/>
            <p:cNvSpPr/>
            <p:nvPr/>
          </p:nvSpPr>
          <p:spPr bwMode="gray">
            <a:xfrm>
              <a:off x="1093694" y="5428770"/>
              <a:ext cx="685800" cy="683239"/>
            </a:xfrm>
            <a:prstGeom prst="rect">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61" name="TextBox 60"/>
            <p:cNvSpPr txBox="1"/>
            <p:nvPr/>
          </p:nvSpPr>
          <p:spPr bwMode="gray">
            <a:xfrm>
              <a:off x="1951745" y="5457037"/>
              <a:ext cx="1751963" cy="626701"/>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Feature Engineering</a:t>
              </a:r>
              <a:endParaRPr lang="en-US" dirty="0" smtClean="0">
                <a:latin typeface="Source Sans Pro Light" panose="020B0403030403020204" pitchFamily="34" charset="0"/>
              </a:endParaRPr>
            </a:p>
          </p:txBody>
        </p:sp>
        <p:sp>
          <p:nvSpPr>
            <p:cNvPr id="63" name="Rectangle 62"/>
            <p:cNvSpPr/>
            <p:nvPr/>
          </p:nvSpPr>
          <p:spPr bwMode="gray">
            <a:xfrm>
              <a:off x="1093694" y="4439496"/>
              <a:ext cx="685800" cy="683239"/>
            </a:xfrm>
            <a:prstGeom prst="rect">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64" name="TextBox 63"/>
            <p:cNvSpPr txBox="1"/>
            <p:nvPr/>
          </p:nvSpPr>
          <p:spPr bwMode="gray">
            <a:xfrm>
              <a:off x="1951745" y="4606262"/>
              <a:ext cx="1751963" cy="349702"/>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EDA</a:t>
              </a:r>
              <a:endParaRPr lang="en-US" dirty="0" smtClean="0">
                <a:latin typeface="Source Sans Pro Light" panose="020B0403030403020204" pitchFamily="34" charset="0"/>
              </a:endParaRPr>
            </a:p>
          </p:txBody>
        </p:sp>
        <p:sp>
          <p:nvSpPr>
            <p:cNvPr id="65" name="Rectangle 64"/>
            <p:cNvSpPr/>
            <p:nvPr/>
          </p:nvSpPr>
          <p:spPr bwMode="gray">
            <a:xfrm>
              <a:off x="3337441" y="5428770"/>
              <a:ext cx="685800" cy="683239"/>
            </a:xfrm>
            <a:prstGeom prst="rect">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66" name="TextBox 65"/>
            <p:cNvSpPr txBox="1"/>
            <p:nvPr/>
          </p:nvSpPr>
          <p:spPr bwMode="gray">
            <a:xfrm>
              <a:off x="4195492" y="5595536"/>
              <a:ext cx="1751963" cy="349702"/>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Model Tuning</a:t>
              </a:r>
              <a:endParaRPr lang="en-US" dirty="0" smtClean="0">
                <a:latin typeface="Source Sans Pro Light" panose="020B0403030403020204" pitchFamily="34" charset="0"/>
              </a:endParaRPr>
            </a:p>
          </p:txBody>
        </p:sp>
        <p:sp>
          <p:nvSpPr>
            <p:cNvPr id="67" name="Rectangle 66"/>
            <p:cNvSpPr/>
            <p:nvPr/>
          </p:nvSpPr>
          <p:spPr bwMode="gray">
            <a:xfrm>
              <a:off x="3337441" y="4439496"/>
              <a:ext cx="685800" cy="683239"/>
            </a:xfrm>
            <a:prstGeom prst="rect">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68" name="TextBox 67"/>
            <p:cNvSpPr txBox="1"/>
            <p:nvPr/>
          </p:nvSpPr>
          <p:spPr bwMode="gray">
            <a:xfrm>
              <a:off x="4195492" y="4606262"/>
              <a:ext cx="1751963" cy="349702"/>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Model Fit</a:t>
              </a:r>
              <a:endParaRPr lang="en-US" dirty="0" smtClean="0">
                <a:latin typeface="Source Sans Pro Light" panose="020B0403030403020204" pitchFamily="34" charset="0"/>
              </a:endParaRPr>
            </a:p>
          </p:txBody>
        </p:sp>
        <p:sp>
          <p:nvSpPr>
            <p:cNvPr id="69" name="Rectangle 68"/>
            <p:cNvSpPr/>
            <p:nvPr/>
          </p:nvSpPr>
          <p:spPr bwMode="gray">
            <a:xfrm>
              <a:off x="5673465" y="5428770"/>
              <a:ext cx="685800" cy="683239"/>
            </a:xfrm>
            <a:prstGeom prst="rect">
              <a:avLst/>
            </a:prstGeom>
            <a:solidFill>
              <a:srgbClr val="F08843"/>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70" name="TextBox 69"/>
            <p:cNvSpPr txBox="1"/>
            <p:nvPr/>
          </p:nvSpPr>
          <p:spPr bwMode="gray">
            <a:xfrm>
              <a:off x="6531516" y="5457037"/>
              <a:ext cx="1751963" cy="626701"/>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Model Finalization</a:t>
              </a:r>
              <a:endParaRPr lang="en-US" dirty="0" smtClean="0">
                <a:latin typeface="Source Sans Pro Light" panose="020B0403030403020204" pitchFamily="34" charset="0"/>
              </a:endParaRPr>
            </a:p>
          </p:txBody>
        </p:sp>
        <p:sp>
          <p:nvSpPr>
            <p:cNvPr id="71" name="Rectangle 70"/>
            <p:cNvSpPr/>
            <p:nvPr/>
          </p:nvSpPr>
          <p:spPr bwMode="gray">
            <a:xfrm>
              <a:off x="5673465" y="4439496"/>
              <a:ext cx="685800" cy="683239"/>
            </a:xfrm>
            <a:prstGeom prst="rect">
              <a:avLst/>
            </a:prstGeom>
            <a:solidFill>
              <a:schemeClr val="accent4"/>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72" name="TextBox 71"/>
            <p:cNvSpPr txBox="1"/>
            <p:nvPr/>
          </p:nvSpPr>
          <p:spPr bwMode="gray">
            <a:xfrm>
              <a:off x="6531516" y="4606262"/>
              <a:ext cx="1751963" cy="349702"/>
            </a:xfrm>
            <a:prstGeom prst="rect">
              <a:avLst/>
            </a:prstGeom>
            <a:noFill/>
          </p:spPr>
          <p:txBody>
            <a:bodyPr wrap="square" lIns="36000" tIns="36000" rIns="36000" bIns="36000" rtlCol="0" anchor="ctr">
              <a:spAutoFit/>
            </a:bodyPr>
            <a:lstStyle/>
            <a:p>
              <a:pPr marL="0" indent="0">
                <a:buNone/>
              </a:pPr>
              <a:r>
                <a:rPr lang="en-US" dirty="0" smtClean="0">
                  <a:latin typeface="Source Sans Pro Light" panose="020B0403030403020204" pitchFamily="34" charset="0"/>
                </a:rPr>
                <a:t>Model Evaluation</a:t>
              </a:r>
              <a:endParaRPr lang="en-US" dirty="0" smtClean="0">
                <a:latin typeface="Source Sans Pro Light" panose="020B0403030403020204" pitchFamily="34" charset="0"/>
              </a:endParaRPr>
            </a:p>
          </p:txBody>
        </p:sp>
      </p:grpSp>
      <p:sp>
        <p:nvSpPr>
          <p:cNvPr id="47" name="TextBox 46"/>
          <p:cNvSpPr txBox="1"/>
          <p:nvPr/>
        </p:nvSpPr>
        <p:spPr bwMode="gray">
          <a:xfrm>
            <a:off x="4374853" y="2700713"/>
            <a:ext cx="2706026" cy="626701"/>
          </a:xfrm>
          <a:prstGeom prst="rect">
            <a:avLst/>
          </a:prstGeom>
          <a:noFill/>
        </p:spPr>
        <p:txBody>
          <a:bodyPr wrap="square" lIns="36000" tIns="36000" rIns="36000" bIns="36000" rtlCol="0" anchor="ctr">
            <a:spAutoFit/>
          </a:bodyPr>
          <a:lstStyle/>
          <a:p>
            <a:pPr marL="0" indent="0" algn="ctr">
              <a:buNone/>
            </a:pPr>
            <a:r>
              <a:rPr lang="en-US" sz="3600" dirty="0" err="1" smtClean="0">
                <a:solidFill>
                  <a:schemeClr val="bg1"/>
                </a:solidFill>
                <a:latin typeface="Source Sans Pro Light" panose="020B0403030403020204" pitchFamily="34" charset="0"/>
              </a:rPr>
              <a:t>tidymodels</a:t>
            </a:r>
            <a:endParaRPr lang="en-US" sz="3600" dirty="0" smtClean="0">
              <a:solidFill>
                <a:schemeClr val="bg1"/>
              </a:solidFill>
              <a:latin typeface="Source Sans Pro Light" panose="020B0403030403020204" pitchFamily="34" charset="0"/>
            </a:endParaRPr>
          </a:p>
        </p:txBody>
      </p:sp>
      <p:sp>
        <p:nvSpPr>
          <p:cNvPr id="48" name="TextBox 47"/>
          <p:cNvSpPr txBox="1"/>
          <p:nvPr/>
        </p:nvSpPr>
        <p:spPr bwMode="gray">
          <a:xfrm>
            <a:off x="9377784" y="1577884"/>
            <a:ext cx="2706026" cy="626701"/>
          </a:xfrm>
          <a:prstGeom prst="rect">
            <a:avLst/>
          </a:prstGeom>
          <a:noFill/>
        </p:spPr>
        <p:txBody>
          <a:bodyPr wrap="square" lIns="36000" tIns="36000" rIns="36000" bIns="36000" rtlCol="0" anchor="ctr">
            <a:spAutoFit/>
          </a:bodyPr>
          <a:lstStyle/>
          <a:p>
            <a:pPr marL="0" indent="0" algn="ctr">
              <a:buNone/>
            </a:pPr>
            <a:r>
              <a:rPr lang="en-US" sz="3600" b="1" dirty="0" err="1" smtClean="0">
                <a:solidFill>
                  <a:srgbClr val="F08843"/>
                </a:solidFill>
                <a:latin typeface="Source Sans Pro Light" panose="020B0403030403020204" pitchFamily="34" charset="0"/>
              </a:rPr>
              <a:t>workboots</a:t>
            </a:r>
            <a:endParaRPr lang="en-US" sz="3600" b="1" dirty="0" smtClean="0">
              <a:solidFill>
                <a:srgbClr val="F08843"/>
              </a:solidFill>
              <a:latin typeface="Source Sans Pro Light" panose="020B0403030403020204" pitchFamily="34" charset="0"/>
            </a:endParaRPr>
          </a:p>
        </p:txBody>
      </p:sp>
    </p:spTree>
    <p:extLst>
      <p:ext uri="{BB962C8B-B14F-4D97-AF65-F5344CB8AC3E}">
        <p14:creationId xmlns:p14="http://schemas.microsoft.com/office/powerpoint/2010/main" val="3436633006"/>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err="1">
                <a:solidFill>
                  <a:srgbClr val="F08843"/>
                </a:solidFill>
                <a:latin typeface="Leelawadee UI Semilight" panose="020B0402040204020203" pitchFamily="34" charset="-34"/>
                <a:cs typeface="Leelawadee UI Semilight" panose="020B0402040204020203" pitchFamily="34" charset="-34"/>
              </a:rPr>
              <a:t>w</a:t>
            </a:r>
            <a:r>
              <a:rPr lang="en-US" sz="6000" b="1" dirty="0" err="1" smtClean="0">
                <a:solidFill>
                  <a:srgbClr val="F08843"/>
                </a:solidFill>
                <a:latin typeface="Leelawadee UI Semilight" panose="020B0402040204020203" pitchFamily="34" charset="-34"/>
                <a:cs typeface="Leelawadee UI Semilight" panose="020B0402040204020203" pitchFamily="34" charset="-34"/>
              </a:rPr>
              <a:t>orkboots</a:t>
            </a:r>
            <a:r>
              <a:rPr lang="en-US" sz="6000" b="1" dirty="0" smtClean="0">
                <a:solidFill>
                  <a:srgbClr val="F08843"/>
                </a:solidFill>
                <a:latin typeface="Leelawadee UI Semilight" panose="020B0402040204020203" pitchFamily="34" charset="-34"/>
                <a:cs typeface="Leelawadee UI Semilight" panose="020B0402040204020203" pitchFamily="34" charset="-34"/>
              </a:rPr>
              <a:t> checklist</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6" name="TextBox 5"/>
          <p:cNvSpPr txBox="1"/>
          <p:nvPr/>
        </p:nvSpPr>
        <p:spPr bwMode="gray">
          <a:xfrm>
            <a:off x="540894" y="1869440"/>
            <a:ext cx="7048626" cy="1919363"/>
          </a:xfrm>
          <a:prstGeom prst="rect">
            <a:avLst/>
          </a:prstGeom>
          <a:noFill/>
        </p:spPr>
        <p:txBody>
          <a:bodyPr wrap="square" lIns="36000" tIns="36000" rIns="36000" bIns="36000" rtlCol="0">
            <a:spAutoFit/>
          </a:bodyPr>
          <a:lstStyle/>
          <a:p>
            <a:pPr marL="742950" indent="-742950">
              <a:buAutoNum type="arabicPeriod"/>
            </a:pPr>
            <a:r>
              <a:rPr lang="en-US" sz="4000" dirty="0" smtClean="0">
                <a:latin typeface="Source Sans Pro Light" panose="020B0403030403020204" pitchFamily="34" charset="0"/>
                <a:cs typeface="Leelawadee UI Semilight" panose="020B0402040204020203" pitchFamily="34" charset="-34"/>
              </a:rPr>
              <a:t>Normally distributed residuals</a:t>
            </a:r>
            <a:endParaRPr lang="en-US" sz="4000" dirty="0" smtClean="0">
              <a:latin typeface="Source Sans Pro Light" panose="020B0403030403020204" pitchFamily="34" charset="0"/>
              <a:cs typeface="Leelawadee UI Semilight" panose="020B0402040204020203" pitchFamily="34" charset="-34"/>
            </a:endParaRPr>
          </a:p>
          <a:p>
            <a:pPr marL="742950" indent="-742950">
              <a:buAutoNum type="arabicPeriod"/>
            </a:pPr>
            <a:r>
              <a:rPr lang="en-US" sz="4000" dirty="0" smtClean="0">
                <a:latin typeface="Source Sans Pro Light" panose="020B0403030403020204" pitchFamily="34" charset="0"/>
                <a:cs typeface="Leelawadee UI Semilight" panose="020B0402040204020203" pitchFamily="34" charset="-34"/>
              </a:rPr>
              <a:t>Time to run</a:t>
            </a:r>
            <a:endParaRPr lang="en-US" sz="4000" dirty="0" smtClean="0">
              <a:latin typeface="Source Sans Pro Light" panose="020B0403030403020204" pitchFamily="34" charset="0"/>
              <a:cs typeface="Leelawadee UI Semilight" panose="020B0402040204020203" pitchFamily="34" charset="-34"/>
            </a:endParaRPr>
          </a:p>
          <a:p>
            <a:pPr marL="742950" indent="-742950">
              <a:buAutoNum type="arabicPeriod"/>
            </a:pPr>
            <a:r>
              <a:rPr lang="en-US" sz="4000" dirty="0" smtClean="0">
                <a:latin typeface="Source Sans Pro Light" panose="020B0403030403020204" pitchFamily="34" charset="0"/>
                <a:cs typeface="Leelawadee UI Semilight" panose="020B0402040204020203" pitchFamily="34" charset="-34"/>
              </a:rPr>
              <a:t>Actually need powerful model</a:t>
            </a:r>
            <a:endParaRPr lang="en-US" sz="4000" dirty="0" smtClean="0">
              <a:latin typeface="Source Sans Pro Light" panose="020B0403030403020204" pitchFamily="34" charset="0"/>
              <a:cs typeface="Leelawadee UI Semilight" panose="020B0402040204020203" pitchFamily="34" charset="-34"/>
            </a:endParaRPr>
          </a:p>
        </p:txBody>
      </p:sp>
    </p:spTree>
    <p:extLst>
      <p:ext uri="{BB962C8B-B14F-4D97-AF65-F5344CB8AC3E}">
        <p14:creationId xmlns:p14="http://schemas.microsoft.com/office/powerpoint/2010/main" val="2336881374"/>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u</a:t>
            </a:r>
            <a:r>
              <a:rPr lang="en-US" sz="6000" b="1" dirty="0" smtClean="0">
                <a:solidFill>
                  <a:srgbClr val="F08843"/>
                </a:solidFill>
                <a:latin typeface="Leelawadee UI Semilight" panose="020B0402040204020203" pitchFamily="34" charset="-34"/>
                <a:cs typeface="Leelawadee UI Semilight" panose="020B0402040204020203" pitchFamily="34" charset="-34"/>
              </a:rPr>
              <a:t>sing </a:t>
            </a:r>
            <a:r>
              <a:rPr lang="en-US" sz="6000" b="1" dirty="0" err="1" smtClean="0">
                <a:solidFill>
                  <a:srgbClr val="F08843"/>
                </a:solidFill>
                <a:latin typeface="Leelawadee UI Semilight" panose="020B0402040204020203" pitchFamily="34" charset="-34"/>
                <a:cs typeface="Leelawadee UI Semilight" panose="020B0402040204020203" pitchFamily="34" charset="-34"/>
              </a:rPr>
              <a:t>workboots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6" name="TextBox 5"/>
          <p:cNvSpPr txBox="1"/>
          <p:nvPr/>
        </p:nvSpPr>
        <p:spPr bwMode="gray">
          <a:xfrm>
            <a:off x="540894" y="1869440"/>
            <a:ext cx="6449186" cy="1919363"/>
          </a:xfrm>
          <a:prstGeom prst="rect">
            <a:avLst/>
          </a:prstGeom>
          <a:noFill/>
        </p:spPr>
        <p:txBody>
          <a:bodyPr wrap="square" lIns="36000" tIns="36000" rIns="36000" bIns="36000" rtlCol="0">
            <a:spAutoFit/>
          </a:bodyPr>
          <a:lstStyle/>
          <a:p>
            <a:pPr marL="742950" indent="-742950">
              <a:buAutoNum type="arabicPeriod"/>
            </a:pPr>
            <a:r>
              <a:rPr lang="en-US" sz="4000" dirty="0" smtClean="0">
                <a:latin typeface="Source Sans Pro Light" panose="020B0403030403020204" pitchFamily="34" charset="0"/>
                <a:cs typeface="Leelawadee UI Semilight" panose="020B0402040204020203" pitchFamily="34" charset="-34"/>
              </a:rPr>
              <a:t>Set up a workflow</a:t>
            </a:r>
          </a:p>
          <a:p>
            <a:pPr marL="742950" indent="-742950">
              <a:buAutoNum type="arabicPeriod"/>
            </a:pPr>
            <a:r>
              <a:rPr lang="en-US" sz="4000" dirty="0" smtClean="0">
                <a:latin typeface="Source Sans Pro Light" panose="020B0403030403020204" pitchFamily="34" charset="0"/>
                <a:cs typeface="Leelawadee UI Semilight" panose="020B0402040204020203" pitchFamily="34" charset="-34"/>
              </a:rPr>
              <a:t>Generate predictions</a:t>
            </a:r>
          </a:p>
          <a:p>
            <a:pPr marL="742950" indent="-742950">
              <a:buAutoNum type="arabicPeriod"/>
            </a:pPr>
            <a:r>
              <a:rPr lang="en-US" sz="4000" dirty="0" err="1" smtClean="0">
                <a:latin typeface="Source Sans Pro Light" panose="020B0403030403020204" pitchFamily="34" charset="0"/>
                <a:cs typeface="Leelawadee UI Semilight" panose="020B0402040204020203" pitchFamily="34" charset="-34"/>
              </a:rPr>
              <a:t>Summarise</a:t>
            </a:r>
            <a:r>
              <a:rPr lang="en-US" sz="4000" dirty="0" smtClean="0">
                <a:latin typeface="Source Sans Pro Light" panose="020B0403030403020204" pitchFamily="34" charset="0"/>
                <a:cs typeface="Leelawadee UI Semilight" panose="020B0402040204020203" pitchFamily="34" charset="-34"/>
              </a:rPr>
              <a:t> results</a:t>
            </a:r>
          </a:p>
        </p:txBody>
      </p:sp>
    </p:spTree>
    <p:extLst>
      <p:ext uri="{BB962C8B-B14F-4D97-AF65-F5344CB8AC3E}">
        <p14:creationId xmlns:p14="http://schemas.microsoft.com/office/powerpoint/2010/main" val="1421887283"/>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tidymodels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p:txBody>
      </p:sp>
    </p:spTree>
    <p:extLst>
      <p:ext uri="{BB962C8B-B14F-4D97-AF65-F5344CB8AC3E}">
        <p14:creationId xmlns:p14="http://schemas.microsoft.com/office/powerpoint/2010/main" val="83175824"/>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tidymodels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our data</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data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5"/>
                </a:solidFill>
                <a:latin typeface="Lucida Console" panose="020B0609040504020204" pitchFamily="49" charset="0"/>
                <a:cs typeface="Leelawadee UI Semilight" panose="020B0402040204020203" pitchFamily="34" charset="-34"/>
              </a:rPr>
              <a:t>“penguins”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p</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enguins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penguins </a:t>
            </a:r>
            <a:r>
              <a:rPr lang="en-US" sz="2400" dirty="0" smtClean="0">
                <a:solidFill>
                  <a:schemeClr val="accent4"/>
                </a:solidFill>
                <a:latin typeface="Lucida Console" panose="020B0609040504020204" pitchFamily="49" charset="0"/>
                <a:cs typeface="Leelawadee UI Semilight" panose="020B0402040204020203" pitchFamily="34" charset="-34"/>
              </a:rPr>
              <a:t>%&gt;%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drop_na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p:txBody>
      </p:sp>
      <p:sp>
        <p:nvSpPr>
          <p:cNvPr id="4" name="TextBox 3"/>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2230387114"/>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tidymodels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our data</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data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5"/>
                </a:solidFill>
                <a:latin typeface="Lucida Console" panose="020B0609040504020204" pitchFamily="49" charset="0"/>
                <a:cs typeface="Leelawadee UI Semilight" panose="020B0402040204020203" pitchFamily="34" charset="-34"/>
              </a:rPr>
              <a:t>“penguins”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p</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enguins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penguins </a:t>
            </a:r>
            <a:r>
              <a:rPr lang="en-US" sz="2400" dirty="0" smtClean="0">
                <a:solidFill>
                  <a:schemeClr val="accent4"/>
                </a:solidFill>
                <a:latin typeface="Lucida Console" panose="020B0609040504020204" pitchFamily="49" charset="0"/>
                <a:cs typeface="Leelawadee UI Semilight" panose="020B0402040204020203" pitchFamily="34" charset="-34"/>
              </a:rPr>
              <a:t>%&gt;%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drop_na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p:txBody>
      </p:sp>
      <p:pic>
        <p:nvPicPr>
          <p:cNvPr id="2" name="Picture 1"/>
          <p:cNvPicPr>
            <a:picLocks noChangeAspect="1"/>
          </p:cNvPicPr>
          <p:nvPr/>
        </p:nvPicPr>
        <p:blipFill>
          <a:blip r:embed="rId2"/>
          <a:stretch>
            <a:fillRect/>
          </a:stretch>
        </p:blipFill>
        <p:spPr>
          <a:xfrm>
            <a:off x="7984815" y="487680"/>
            <a:ext cx="3855705" cy="2300571"/>
          </a:xfrm>
          <a:prstGeom prst="rect">
            <a:avLst/>
          </a:prstGeom>
        </p:spPr>
      </p:pic>
      <p:sp>
        <p:nvSpPr>
          <p:cNvPr id="7" name="TextBox 6"/>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166101513"/>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1"/>
          </a:xfrm>
          <a:prstGeom prst="rect">
            <a:avLst/>
          </a:prstGeom>
        </p:spPr>
      </p:pic>
      <p:sp>
        <p:nvSpPr>
          <p:cNvPr id="3" name="TextBox 2"/>
          <p:cNvSpPr txBox="1"/>
          <p:nvPr/>
        </p:nvSpPr>
        <p:spPr bwMode="gray">
          <a:xfrm>
            <a:off x="3053088" y="5261811"/>
            <a:ext cx="9572924" cy="996033"/>
          </a:xfrm>
          <a:prstGeom prst="rect">
            <a:avLst/>
          </a:prstGeom>
          <a:noFill/>
        </p:spPr>
        <p:txBody>
          <a:bodyPr wrap="square" lIns="36000" tIns="36000" rIns="36000" bIns="36000" rtlCol="0">
            <a:spAutoFit/>
          </a:bodyPr>
          <a:lstStyle/>
          <a:p>
            <a:pPr marL="0" indent="0">
              <a:buNone/>
            </a:pPr>
            <a:r>
              <a:rPr lang="en-US" sz="6000" b="1" dirty="0">
                <a:solidFill>
                  <a:schemeClr val="accent2"/>
                </a:solidFill>
                <a:latin typeface="Leelawadee UI Semilight" panose="020B0402040204020203" pitchFamily="34" charset="-34"/>
                <a:cs typeface="Leelawadee UI Semilight" panose="020B0402040204020203" pitchFamily="34" charset="-34"/>
              </a:rPr>
              <a:t>p</a:t>
            </a:r>
            <a:r>
              <a:rPr lang="en-US" sz="6000" b="1" dirty="0" smtClean="0">
                <a:solidFill>
                  <a:schemeClr val="accent2"/>
                </a:solidFill>
                <a:latin typeface="Leelawadee UI Semilight" panose="020B0402040204020203" pitchFamily="34" charset="-34"/>
                <a:cs typeface="Leelawadee UI Semilight" panose="020B0402040204020203" pitchFamily="34" charset="-34"/>
              </a:rPr>
              <a:t>aint brush with </a:t>
            </a:r>
            <a:r>
              <a:rPr lang="en-US" sz="6000" b="1" dirty="0" err="1" smtClean="0">
                <a:solidFill>
                  <a:schemeClr val="accent2"/>
                </a:solidFill>
                <a:latin typeface="Leelawadee UI Semilight" panose="020B0402040204020203" pitchFamily="34" charset="-34"/>
                <a:cs typeface="Leelawadee UI Semilight" panose="020B0402040204020203" pitchFamily="34" charset="-34"/>
              </a:rPr>
              <a:t>bluetooth</a:t>
            </a:r>
            <a:endParaRPr lang="en-US" sz="5400" b="1" dirty="0" smtClean="0">
              <a:solidFill>
                <a:schemeClr val="accent2"/>
              </a:solidFill>
              <a:latin typeface="Leelawadee UI Semilight" panose="020B0402040204020203" pitchFamily="34" charset="-34"/>
              <a:cs typeface="Leelawadee UI Semilight" panose="020B0402040204020203" pitchFamily="34" charset="-34"/>
            </a:endParaRPr>
          </a:p>
        </p:txBody>
      </p:sp>
      <p:cxnSp>
        <p:nvCxnSpPr>
          <p:cNvPr id="5" name="Straight Connector 4"/>
          <p:cNvCxnSpPr/>
          <p:nvPr/>
        </p:nvCxnSpPr>
        <p:spPr bwMode="gray">
          <a:xfrm>
            <a:off x="4398745" y="4831882"/>
            <a:ext cx="6651057" cy="154004"/>
          </a:xfrm>
          <a:prstGeom prst="line">
            <a:avLst/>
          </a:prstGeom>
          <a:ln w="76200">
            <a:tailEnd type="none" w="med" len="lg"/>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202262275"/>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penguins </a:t>
            </a:r>
            <a:r>
              <a:rPr lang="en-US" sz="2400" dirty="0" smtClean="0">
                <a:solidFill>
                  <a:schemeClr val="accent4"/>
                </a:solidFill>
                <a:latin typeface="Lucida Console" panose="020B0609040504020204" pitchFamily="49" charset="0"/>
                <a:cs typeface="Leelawadee UI Semilight" panose="020B0402040204020203" pitchFamily="34" charset="-34"/>
              </a:rPr>
              <a:t>%&gt;%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glimpse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Rows: 333</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Columns: 7</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species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fct</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Adelie</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Adelie</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Adelie</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island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fct</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Torgersen</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Torgersen</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To...</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bill_length_mm</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dbl</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39.1, 39.5, 40.3, 36.7, ...</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bill_depth_mm</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dbl</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18.7, 17.4, 18.0, 19.3, ...</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flipper_length_mm</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int</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181, 186, 195, 193, 190,...</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body_mass_g</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int</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3750, 3800, 3250, 3625, ...</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sex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fct</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male, female, female,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fe</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p:txBody>
      </p:sp>
      <p:pic>
        <p:nvPicPr>
          <p:cNvPr id="2" name="Picture 1"/>
          <p:cNvPicPr>
            <a:picLocks noChangeAspect="1"/>
          </p:cNvPicPr>
          <p:nvPr/>
        </p:nvPicPr>
        <p:blipFill>
          <a:blip r:embed="rId2"/>
          <a:stretch>
            <a:fillRect/>
          </a:stretch>
        </p:blipFill>
        <p:spPr>
          <a:xfrm>
            <a:off x="7984815" y="487680"/>
            <a:ext cx="3855705" cy="2300571"/>
          </a:xfrm>
          <a:prstGeom prst="rect">
            <a:avLst/>
          </a:prstGeom>
        </p:spPr>
      </p:pic>
      <p:sp>
        <p:nvSpPr>
          <p:cNvPr id="7" name="TextBox 6"/>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2026787326"/>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tidymodels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our data</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data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5"/>
                </a:solidFill>
                <a:latin typeface="Lucida Console" panose="020B0609040504020204" pitchFamily="49" charset="0"/>
                <a:cs typeface="Leelawadee UI Semilight" panose="020B0402040204020203" pitchFamily="34" charset="-34"/>
              </a:rPr>
              <a:t>“penguins”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p</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enguins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penguins </a:t>
            </a:r>
            <a:r>
              <a:rPr lang="en-US" sz="2400" dirty="0" smtClean="0">
                <a:solidFill>
                  <a:schemeClr val="accent4"/>
                </a:solidFill>
                <a:latin typeface="Lucida Console" panose="020B0609040504020204" pitchFamily="49" charset="0"/>
                <a:cs typeface="Leelawadee UI Semilight" panose="020B0402040204020203" pitchFamily="34" charset="-34"/>
              </a:rPr>
              <a:t>%&gt;%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drop_na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123</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penguins_split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initial_split</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penguins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testing</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penguins_split</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training</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penguins_split</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p:txBody>
      </p:sp>
      <p:pic>
        <p:nvPicPr>
          <p:cNvPr id="2" name="Picture 1"/>
          <p:cNvPicPr>
            <a:picLocks noChangeAspect="1"/>
          </p:cNvPicPr>
          <p:nvPr/>
        </p:nvPicPr>
        <p:blipFill>
          <a:blip r:embed="rId2"/>
          <a:stretch>
            <a:fillRect/>
          </a:stretch>
        </p:blipFill>
        <p:spPr>
          <a:xfrm>
            <a:off x="7984815" y="487680"/>
            <a:ext cx="3855705" cy="2300571"/>
          </a:xfrm>
          <a:prstGeom prst="rect">
            <a:avLst/>
          </a:prstGeom>
        </p:spPr>
      </p:pic>
      <p:sp>
        <p:nvSpPr>
          <p:cNvPr id="7" name="TextBox 6"/>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71351086"/>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a basic preprocessing recipe</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penguins_rec</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recipe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body_mass_g</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 data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step_dummy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all_nominal</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p:txBody>
      </p:sp>
      <p:sp>
        <p:nvSpPr>
          <p:cNvPr id="4" name="TextBox 3"/>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250015871"/>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a basic preprocessing recipe</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penguins_rec</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recipe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body_mass_g</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 data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step_dummy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all_nominal</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put together a workflow</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workflow</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add_recipe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penguins_rec</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add_model</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boost_tree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5"/>
                </a:solidFill>
                <a:latin typeface="Lucida Console" panose="020B0609040504020204" pitchFamily="49" charset="0"/>
                <a:cs typeface="Leelawadee UI Semilight" panose="020B0402040204020203" pitchFamily="34" charset="-34"/>
              </a:rPr>
              <a:t>“regression”</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421103171"/>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p:txBody>
      </p:sp>
      <p:sp>
        <p:nvSpPr>
          <p:cNvPr id="6" name="TextBox 5"/>
          <p:cNvSpPr txBox="1"/>
          <p:nvPr/>
        </p:nvSpPr>
        <p:spPr bwMode="gray">
          <a:xfrm>
            <a:off x="540894" y="469207"/>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g</a:t>
            </a:r>
            <a:r>
              <a:rPr lang="en-US" sz="6000" b="1" dirty="0" smtClean="0">
                <a:solidFill>
                  <a:srgbClr val="F08843"/>
                </a:solidFill>
                <a:latin typeface="Leelawadee UI Semilight" panose="020B0402040204020203" pitchFamily="34" charset="-34"/>
                <a:cs typeface="Leelawadee UI Semilight" panose="020B0402040204020203" pitchFamily="34" charset="-34"/>
              </a:rPr>
              <a:t>enerate predictions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1097586991"/>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p:txBody>
      </p:sp>
      <p:sp>
        <p:nvSpPr>
          <p:cNvPr id="6" name="TextBox 5"/>
          <p:cNvSpPr txBox="1"/>
          <p:nvPr/>
        </p:nvSpPr>
        <p:spPr bwMode="gray">
          <a:xfrm>
            <a:off x="540894" y="469207"/>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g</a:t>
            </a:r>
            <a:r>
              <a:rPr lang="en-US" sz="6000" b="1" dirty="0" smtClean="0">
                <a:solidFill>
                  <a:srgbClr val="F08843"/>
                </a:solidFill>
                <a:latin typeface="Leelawadee UI Semilight" panose="020B0402040204020203" pitchFamily="34" charset="-34"/>
                <a:cs typeface="Leelawadee UI Semilight" panose="020B0402040204020203" pitchFamily="34" charset="-34"/>
              </a:rPr>
              <a:t>enerate predictions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Tree>
    <p:extLst>
      <p:ext uri="{BB962C8B-B14F-4D97-AF65-F5344CB8AC3E}">
        <p14:creationId xmlns:p14="http://schemas.microsoft.com/office/powerpoint/2010/main" val="71301771"/>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prediction interval</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predict_boots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new_data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interval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5"/>
                </a:solidFill>
                <a:latin typeface="Lucida Console" panose="020B0609040504020204" pitchFamily="49" charset="0"/>
                <a:cs typeface="Leelawadee UI Semilight" panose="020B0402040204020203" pitchFamily="34" charset="-34"/>
              </a:rPr>
              <a:t>“prediction”</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7" name="TextBox 6"/>
          <p:cNvSpPr txBox="1"/>
          <p:nvPr/>
        </p:nvSpPr>
        <p:spPr bwMode="gray">
          <a:xfrm>
            <a:off x="540894" y="469207"/>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g</a:t>
            </a:r>
            <a:r>
              <a:rPr lang="en-US" sz="6000" b="1" dirty="0" smtClean="0">
                <a:solidFill>
                  <a:srgbClr val="F08843"/>
                </a:solidFill>
                <a:latin typeface="Leelawadee UI Semilight" panose="020B0402040204020203" pitchFamily="34" charset="-34"/>
                <a:cs typeface="Leelawadee UI Semilight" panose="020B0402040204020203" pitchFamily="34" charset="-34"/>
              </a:rPr>
              <a:t>enerate predictions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79913632"/>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prediction interval</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predict_boots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new_data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interval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5"/>
                </a:solidFill>
                <a:latin typeface="Lucida Console" panose="020B0609040504020204" pitchFamily="49" charset="0"/>
                <a:cs typeface="Leelawadee UI Semilight" panose="020B0402040204020203" pitchFamily="34" charset="-34"/>
              </a:rPr>
              <a:t>“prediction”</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7" name="Rectangle 6"/>
          <p:cNvSpPr/>
          <p:nvPr/>
        </p:nvSpPr>
        <p:spPr bwMode="gray">
          <a:xfrm>
            <a:off x="1178210" y="4455371"/>
            <a:ext cx="1999099" cy="400389"/>
          </a:xfrm>
          <a:prstGeom prst="rect">
            <a:avLst/>
          </a:prstGeom>
          <a:solidFill>
            <a:srgbClr val="FFC67F">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TextBox 7"/>
          <p:cNvSpPr txBox="1"/>
          <p:nvPr/>
        </p:nvSpPr>
        <p:spPr bwMode="gray">
          <a:xfrm>
            <a:off x="540894" y="469207"/>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g</a:t>
            </a:r>
            <a:r>
              <a:rPr lang="en-US" sz="6000" b="1" dirty="0" smtClean="0">
                <a:solidFill>
                  <a:srgbClr val="F08843"/>
                </a:solidFill>
                <a:latin typeface="Leelawadee UI Semilight" panose="020B0402040204020203" pitchFamily="34" charset="-34"/>
                <a:cs typeface="Leelawadee UI Semilight" panose="020B0402040204020203" pitchFamily="34" charset="-34"/>
              </a:rPr>
              <a:t>enerate predictions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1252691659"/>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prediction interval</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predict_boots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new_data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interval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5"/>
                </a:solidFill>
                <a:latin typeface="Lucida Console" panose="020B0609040504020204" pitchFamily="49" charset="0"/>
                <a:cs typeface="Leelawadee UI Semilight" panose="020B0402040204020203" pitchFamily="34" charset="-34"/>
              </a:rPr>
              <a:t>“prediction”</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7" name="Rectangle 6"/>
          <p:cNvSpPr/>
          <p:nvPr/>
        </p:nvSpPr>
        <p:spPr bwMode="gray">
          <a:xfrm>
            <a:off x="1233628" y="4797117"/>
            <a:ext cx="5767536" cy="400389"/>
          </a:xfrm>
          <a:prstGeom prst="rect">
            <a:avLst/>
          </a:prstGeom>
          <a:solidFill>
            <a:srgbClr val="FFC67F">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TextBox 7"/>
          <p:cNvSpPr txBox="1"/>
          <p:nvPr/>
        </p:nvSpPr>
        <p:spPr bwMode="gray">
          <a:xfrm>
            <a:off x="540894" y="469207"/>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g</a:t>
            </a:r>
            <a:r>
              <a:rPr lang="en-US" sz="6000" b="1" dirty="0" smtClean="0">
                <a:solidFill>
                  <a:srgbClr val="F08843"/>
                </a:solidFill>
                <a:latin typeface="Leelawadee UI Semilight" panose="020B0402040204020203" pitchFamily="34" charset="-34"/>
                <a:cs typeface="Leelawadee UI Semilight" panose="020B0402040204020203" pitchFamily="34" charset="-34"/>
              </a:rPr>
              <a:t>enerate predictions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3901504581"/>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prediction interval</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predict_boots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new_data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interval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5"/>
                </a:solidFill>
                <a:latin typeface="Lucida Console" panose="020B0609040504020204" pitchFamily="49" charset="0"/>
                <a:cs typeface="Leelawadee UI Semilight" panose="020B0402040204020203" pitchFamily="34" charset="-34"/>
              </a:rPr>
              <a:t>“prediction”</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7" name="Rectangle 6"/>
          <p:cNvSpPr/>
          <p:nvPr/>
        </p:nvSpPr>
        <p:spPr bwMode="gray">
          <a:xfrm>
            <a:off x="1242864" y="5185044"/>
            <a:ext cx="4797718" cy="400389"/>
          </a:xfrm>
          <a:prstGeom prst="rect">
            <a:avLst/>
          </a:prstGeom>
          <a:solidFill>
            <a:srgbClr val="FFC67F">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TextBox 7"/>
          <p:cNvSpPr txBox="1"/>
          <p:nvPr/>
        </p:nvSpPr>
        <p:spPr bwMode="gray">
          <a:xfrm>
            <a:off x="540894" y="469207"/>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g</a:t>
            </a:r>
            <a:r>
              <a:rPr lang="en-US" sz="6000" b="1" dirty="0" smtClean="0">
                <a:solidFill>
                  <a:srgbClr val="F08843"/>
                </a:solidFill>
                <a:latin typeface="Leelawadee UI Semilight" panose="020B0402040204020203" pitchFamily="34" charset="-34"/>
                <a:cs typeface="Leelawadee UI Semilight" panose="020B0402040204020203" pitchFamily="34" charset="-34"/>
              </a:rPr>
              <a:t>enerate predictions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2968285418"/>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1026" name="Picture 2" descr="https://s3.amazonaws.com/cdn.lehmans.com/images/popup/100003488.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3350875"/>
      </p:ext>
    </p:extLst>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 A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84 x 5</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rowid</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preds</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int</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&lt;list&gt;               </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1      1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[2,000 x 2]&gt; </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2      2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[2,000 x 2</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3      3 &lt;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[2,000 x 2</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4      4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[2,000 x 2</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5      5 &lt;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[2,000 x 2</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 ... With 79 more rows</a:t>
            </a: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7" name="TextBox 6"/>
          <p:cNvSpPr txBox="1"/>
          <p:nvPr/>
        </p:nvSpPr>
        <p:spPr bwMode="gray">
          <a:xfrm>
            <a:off x="540894" y="469207"/>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g</a:t>
            </a:r>
            <a:r>
              <a:rPr lang="en-US" sz="6000" b="1" dirty="0" smtClean="0">
                <a:solidFill>
                  <a:srgbClr val="F08843"/>
                </a:solidFill>
                <a:latin typeface="Leelawadee UI Semilight" panose="020B0402040204020203" pitchFamily="34" charset="-34"/>
                <a:cs typeface="Leelawadee UI Semilight" panose="020B0402040204020203" pitchFamily="34" charset="-34"/>
              </a:rPr>
              <a:t>enerate predictions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3027691672"/>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err="1">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a:solidFill>
                  <a:schemeClr val="tx1">
                    <a:lumMod val="65000"/>
                    <a:lumOff val="35000"/>
                  </a:schemeClr>
                </a:solidFill>
                <a:latin typeface="Lucida Console" panose="020B0609040504020204" pitchFamily="49" charset="0"/>
                <a:cs typeface="Leelawadee UI Semilight" panose="020B0402040204020203" pitchFamily="34" charset="-34"/>
              </a:rPr>
              <a:t>summarise_predictions</a:t>
            </a:r>
            <a:r>
              <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a:solidFill>
                  <a:schemeClr val="accent4"/>
                </a:solidFill>
                <a:latin typeface="Lucida Console" panose="020B0609040504020204" pitchFamily="49" charset="0"/>
                <a:cs typeface="Leelawadee UI Semilight" panose="020B0402040204020203" pitchFamily="34" charset="-34"/>
              </a:rPr>
              <a:t>%&gt;%</a:t>
            </a:r>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select</a:t>
            </a:r>
            <a:r>
              <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a:solidFill>
                  <a:schemeClr val="accent4"/>
                </a:solidFill>
                <a:latin typeface="Lucida Console" panose="020B0609040504020204" pitchFamily="49" charset="0"/>
                <a:cs typeface="Leelawadee UI Semilight" panose="020B0402040204020203" pitchFamily="34" charset="-34"/>
              </a:rPr>
              <a:t>-</a:t>
            </a:r>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a:t>
            </a:r>
            <a:r>
              <a:rPr lang="en-US" sz="2400" dirty="0" err="1">
                <a:solidFill>
                  <a:schemeClr val="tx1">
                    <a:lumMod val="65000"/>
                    <a:lumOff val="35000"/>
                  </a:schemeClr>
                </a:solidFill>
                <a:latin typeface="Lucida Console" panose="020B0609040504020204" pitchFamily="49" charset="0"/>
                <a:cs typeface="Leelawadee UI Semilight" panose="020B0402040204020203" pitchFamily="34" charset="-34"/>
              </a:rPr>
              <a:t>preds</a:t>
            </a:r>
            <a:r>
              <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A </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84 x 5</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rowid</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pred</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pred_lower</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pred_upper</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int</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dbl</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dbl</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dbl</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1      1 3465.       2913.       3994.</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2      2 3535.       2982.       4100.</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3      3 3604.       3050.       4187.</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4      4 4157.       3477.       4764.</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5      5 3868.       3305.       4372.</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 With 79 more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rows</a:t>
            </a:r>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7" name="TextBox 6"/>
          <p:cNvSpPr txBox="1"/>
          <p:nvPr/>
        </p:nvSpPr>
        <p:spPr bwMode="gray">
          <a:xfrm>
            <a:off x="540894" y="469207"/>
            <a:ext cx="7337480" cy="996033"/>
          </a:xfrm>
          <a:prstGeom prst="rect">
            <a:avLst/>
          </a:prstGeom>
          <a:noFill/>
        </p:spPr>
        <p:txBody>
          <a:bodyPr wrap="square" lIns="36000" tIns="36000" rIns="36000" bIns="36000" rtlCol="0">
            <a:spAutoFit/>
          </a:bodyPr>
          <a:lstStyle/>
          <a:p>
            <a:pPr marL="0" indent="0">
              <a:buNone/>
            </a:pPr>
            <a:r>
              <a:rPr lang="en-US" sz="6000" b="1" dirty="0" err="1">
                <a:solidFill>
                  <a:srgbClr val="F08843"/>
                </a:solidFill>
                <a:latin typeface="Leelawadee UI Semilight" panose="020B0402040204020203" pitchFamily="34" charset="-34"/>
                <a:cs typeface="Leelawadee UI Semilight" panose="020B0402040204020203" pitchFamily="34" charset="-34"/>
              </a:rPr>
              <a:t>s</a:t>
            </a:r>
            <a:r>
              <a:rPr lang="en-US" sz="6000" b="1" dirty="0" err="1" smtClean="0">
                <a:solidFill>
                  <a:srgbClr val="F08843"/>
                </a:solidFill>
                <a:latin typeface="Leelawadee UI Semilight" panose="020B0402040204020203" pitchFamily="34" charset="-34"/>
                <a:cs typeface="Leelawadee UI Semilight" panose="020B0402040204020203" pitchFamily="34" charset="-34"/>
              </a:rPr>
              <a:t>ummarise</a:t>
            </a:r>
            <a:r>
              <a:rPr lang="en-US" sz="6000" b="1" dirty="0" smtClean="0">
                <a:solidFill>
                  <a:srgbClr val="F08843"/>
                </a:solidFill>
                <a:latin typeface="Leelawadee UI Semilight" panose="020B0402040204020203" pitchFamily="34" charset="-34"/>
                <a:cs typeface="Leelawadee UI Semilight" panose="020B0402040204020203" pitchFamily="34" charset="-34"/>
              </a:rPr>
              <a:t> results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1503332198"/>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prediction interval</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predict_boots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new_data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interval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5"/>
                </a:solidFill>
                <a:latin typeface="Lucida Console" panose="020B0609040504020204" pitchFamily="49" charset="0"/>
                <a:cs typeface="Leelawadee UI Semilight" panose="020B0402040204020203" pitchFamily="34" charset="-34"/>
              </a:rPr>
              <a:t>“prediction”</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9" name="TextBox 8"/>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g</a:t>
            </a:r>
            <a:r>
              <a:rPr lang="en-US" sz="6000" b="1" dirty="0" smtClean="0">
                <a:solidFill>
                  <a:srgbClr val="F08843"/>
                </a:solidFill>
                <a:latin typeface="Leelawadee UI Semilight" panose="020B0402040204020203" pitchFamily="34" charset="-34"/>
                <a:cs typeface="Leelawadee UI Semilight" panose="020B0402040204020203" pitchFamily="34" charset="-34"/>
              </a:rPr>
              <a:t>enerate predictions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2167158915"/>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prediction interval</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predict_boots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new_data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interval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5"/>
                </a:solidFill>
                <a:latin typeface="Lucida Console" panose="020B0609040504020204" pitchFamily="49" charset="0"/>
                <a:cs typeface="Leelawadee UI Semilight" panose="020B0402040204020203" pitchFamily="34" charset="-34"/>
              </a:rPr>
              <a:t>“prediction”</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g</a:t>
            </a:r>
            <a:r>
              <a:rPr lang="en-US" sz="6000" b="1" dirty="0" smtClean="0">
                <a:solidFill>
                  <a:srgbClr val="F08843"/>
                </a:solidFill>
                <a:latin typeface="Leelawadee UI Semilight" panose="020B0402040204020203" pitchFamily="34" charset="-34"/>
                <a:cs typeface="Leelawadee UI Semilight" panose="020B0402040204020203" pitchFamily="34" charset="-34"/>
              </a:rPr>
              <a:t>enerate predictions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2" name="Rectangle 1"/>
          <p:cNvSpPr/>
          <p:nvPr/>
        </p:nvSpPr>
        <p:spPr bwMode="gray">
          <a:xfrm>
            <a:off x="1233628" y="5572970"/>
            <a:ext cx="4496251" cy="400389"/>
          </a:xfrm>
          <a:prstGeom prst="rect">
            <a:avLst/>
          </a:prstGeom>
          <a:solidFill>
            <a:srgbClr val="FFC67F">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Tree>
    <p:extLst>
      <p:ext uri="{BB962C8B-B14F-4D97-AF65-F5344CB8AC3E}">
        <p14:creationId xmlns:p14="http://schemas.microsoft.com/office/powerpoint/2010/main" val="3548310798"/>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prediction interval</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predict_boots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new_data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interval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5"/>
                </a:solidFill>
                <a:latin typeface="Lucida Console" panose="020B0609040504020204" pitchFamily="49" charset="0"/>
                <a:cs typeface="Leelawadee UI Semilight" panose="020B0402040204020203" pitchFamily="34" charset="-34"/>
              </a:rPr>
              <a:t>“confidence”</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g</a:t>
            </a:r>
            <a:r>
              <a:rPr lang="en-US" sz="6000" b="1" dirty="0" smtClean="0">
                <a:solidFill>
                  <a:srgbClr val="F08843"/>
                </a:solidFill>
                <a:latin typeface="Leelawadee UI Semilight" panose="020B0402040204020203" pitchFamily="34" charset="-34"/>
                <a:cs typeface="Leelawadee UI Semilight" panose="020B0402040204020203" pitchFamily="34" charset="-34"/>
              </a:rPr>
              <a:t>enerate predictions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7" name="Rectangle 6"/>
          <p:cNvSpPr/>
          <p:nvPr/>
        </p:nvSpPr>
        <p:spPr bwMode="gray">
          <a:xfrm>
            <a:off x="1233628" y="5572970"/>
            <a:ext cx="4496251" cy="400389"/>
          </a:xfrm>
          <a:prstGeom prst="rect">
            <a:avLst/>
          </a:prstGeom>
          <a:solidFill>
            <a:srgbClr val="FFC67F">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Tree>
    <p:extLst>
      <p:ext uri="{BB962C8B-B14F-4D97-AF65-F5344CB8AC3E}">
        <p14:creationId xmlns:p14="http://schemas.microsoft.com/office/powerpoint/2010/main" val="522807267"/>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81191" y="685794"/>
            <a:ext cx="8229617" cy="5486411"/>
          </a:xfrm>
          <a:prstGeom prst="rect">
            <a:avLst/>
          </a:prstGeom>
        </p:spPr>
      </p:pic>
      <p:sp>
        <p:nvSpPr>
          <p:cNvPr id="5" name="TextBox 4"/>
          <p:cNvSpPr txBox="1"/>
          <p:nvPr/>
        </p:nvSpPr>
        <p:spPr bwMode="gray">
          <a:xfrm>
            <a:off x="4864990" y="5997354"/>
            <a:ext cx="2462017" cy="349702"/>
          </a:xfrm>
          <a:prstGeom prst="rect">
            <a:avLst/>
          </a:prstGeom>
          <a:noFill/>
        </p:spPr>
        <p:txBody>
          <a:bodyPr wrap="square" lIns="36000" tIns="36000" rIns="36000" bIns="36000" rtlCol="0">
            <a:spAutoFit/>
          </a:bodyPr>
          <a:lstStyle/>
          <a:p>
            <a:pPr algn="ctr"/>
            <a:r>
              <a:rPr lang="en-US" dirty="0">
                <a:latin typeface="Source Sans Pro Light" panose="020B0403030403020204" pitchFamily="34" charset="0"/>
                <a:cs typeface="Leelawadee UI Semilight" panose="020B0402040204020203" pitchFamily="34" charset="-34"/>
              </a:rPr>
              <a:t>l</a:t>
            </a:r>
            <a:r>
              <a:rPr lang="en-US" dirty="0" smtClean="0">
                <a:latin typeface="Source Sans Pro Light" panose="020B0403030403020204" pitchFamily="34" charset="0"/>
                <a:cs typeface="Leelawadee UI Semilight" panose="020B0402040204020203" pitchFamily="34" charset="-34"/>
              </a:rPr>
              <a:t>og10(</a:t>
            </a:r>
            <a:r>
              <a:rPr lang="en-US" dirty="0" err="1" smtClean="0">
                <a:latin typeface="Source Sans Pro Light" panose="020B0403030403020204" pitchFamily="34" charset="0"/>
                <a:cs typeface="Leelawadee UI Semilight" panose="020B0402040204020203" pitchFamily="34" charset="-34"/>
              </a:rPr>
              <a:t>First_Flr_SF</a:t>
            </a:r>
            <a:r>
              <a:rPr lang="en-US" dirty="0" smtClean="0">
                <a:latin typeface="Source Sans Pro Light" panose="020B0403030403020204" pitchFamily="34" charset="0"/>
                <a:cs typeface="Leelawadee UI Semilight" panose="020B0402040204020203" pitchFamily="34" charset="-34"/>
              </a:rPr>
              <a:t>)</a:t>
            </a:r>
          </a:p>
        </p:txBody>
      </p:sp>
      <p:sp>
        <p:nvSpPr>
          <p:cNvPr id="6" name="TextBox 5"/>
          <p:cNvSpPr txBox="1"/>
          <p:nvPr/>
        </p:nvSpPr>
        <p:spPr bwMode="gray">
          <a:xfrm rot="16200000">
            <a:off x="575332" y="3254147"/>
            <a:ext cx="2462017" cy="349702"/>
          </a:xfrm>
          <a:prstGeom prst="rect">
            <a:avLst/>
          </a:prstGeom>
          <a:noFill/>
        </p:spPr>
        <p:txBody>
          <a:bodyPr wrap="square" lIns="36000" tIns="36000" rIns="36000" bIns="36000" rtlCol="0">
            <a:spAutoFit/>
          </a:bodyPr>
          <a:lstStyle/>
          <a:p>
            <a:pPr algn="ctr"/>
            <a:r>
              <a:rPr lang="en-US" dirty="0" smtClean="0">
                <a:latin typeface="Source Sans Pro Light" panose="020B0403030403020204" pitchFamily="34" charset="0"/>
                <a:cs typeface="Leelawadee UI Semilight" panose="020B0402040204020203" pitchFamily="34" charset="-34"/>
              </a:rPr>
              <a:t>log10(</a:t>
            </a:r>
            <a:r>
              <a:rPr lang="en-US" dirty="0" err="1" smtClean="0">
                <a:latin typeface="Source Sans Pro Light" panose="020B0403030403020204" pitchFamily="34" charset="0"/>
                <a:cs typeface="Leelawadee UI Semilight" panose="020B0402040204020203" pitchFamily="34" charset="-34"/>
              </a:rPr>
              <a:t>Sale_Price</a:t>
            </a:r>
            <a:r>
              <a:rPr lang="en-US" dirty="0" smtClean="0">
                <a:latin typeface="Source Sans Pro Light" panose="020B0403030403020204" pitchFamily="34" charset="0"/>
                <a:cs typeface="Leelawadee UI Semilight" panose="020B0402040204020203" pitchFamily="34" charset="-34"/>
              </a:rPr>
              <a:t>)</a:t>
            </a:r>
          </a:p>
        </p:txBody>
      </p:sp>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13579" r="14120"/>
          <a:stretch/>
        </p:blipFill>
        <p:spPr>
          <a:xfrm>
            <a:off x="9955888" y="290670"/>
            <a:ext cx="2003979" cy="1847808"/>
          </a:xfrm>
          <a:prstGeom prst="rect">
            <a:avLst/>
          </a:prstGeom>
          <a:ln w="53975">
            <a:noFill/>
          </a:ln>
          <a:effectLst>
            <a:softEdge rad="0"/>
          </a:effectLst>
        </p:spPr>
      </p:pic>
      <p:sp>
        <p:nvSpPr>
          <p:cNvPr id="3" name="TextBox 2"/>
          <p:cNvSpPr txBox="1"/>
          <p:nvPr/>
        </p:nvSpPr>
        <p:spPr bwMode="gray">
          <a:xfrm>
            <a:off x="249382" y="290670"/>
            <a:ext cx="1923802" cy="1796252"/>
          </a:xfrm>
          <a:prstGeom prst="rect">
            <a:avLst/>
          </a:prstGeom>
          <a:noFill/>
        </p:spPr>
        <p:txBody>
          <a:bodyPr wrap="square" lIns="36000" tIns="36000" rIns="36000" bIns="36000" rtlCol="0">
            <a:spAutoFit/>
          </a:bodyPr>
          <a:lstStyle/>
          <a:p>
            <a:pPr marL="0" indent="0">
              <a:buNone/>
            </a:pPr>
            <a:r>
              <a:rPr lang="en-US" sz="1600" dirty="0" smtClean="0"/>
              <a:t>Remember to give a description of Ames dataset:</a:t>
            </a:r>
          </a:p>
          <a:p>
            <a:pPr marL="0" indent="0">
              <a:buNone/>
            </a:pPr>
            <a:endParaRPr lang="en-US" sz="1600" dirty="0"/>
          </a:p>
          <a:p>
            <a:pPr marL="0" indent="0">
              <a:buNone/>
            </a:pPr>
            <a:r>
              <a:rPr lang="en-US" sz="1600" dirty="0" smtClean="0"/>
              <a:t>Predicting the price of a home’s sale price in Ames, Iowa</a:t>
            </a:r>
          </a:p>
        </p:txBody>
      </p:sp>
    </p:spTree>
    <p:extLst>
      <p:ext uri="{BB962C8B-B14F-4D97-AF65-F5344CB8AC3E}">
        <p14:creationId xmlns:p14="http://schemas.microsoft.com/office/powerpoint/2010/main" val="2799098030"/>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874018"/>
          </a:xfrm>
          <a:prstGeom prst="rect">
            <a:avLst/>
          </a:prstGeom>
          <a:solidFill>
            <a:schemeClr val="accent6">
              <a:lumMod val="20000"/>
              <a:lumOff val="80000"/>
            </a:schemeClr>
          </a:solidFill>
        </p:spPr>
        <p:txBody>
          <a:bodyPr wrap="square" lIns="36000" tIns="36000" rIns="36000" bIns="36000" rtlCol="0">
            <a:spAutoFit/>
          </a:bodyPr>
          <a:lstStyle/>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variable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importances</a:t>
            </a:r>
            <a:endPar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penguins_vi</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vi_boots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p:txBody>
      </p:sp>
      <p:sp>
        <p:nvSpPr>
          <p:cNvPr id="6" name="TextBox 5"/>
          <p:cNvSpPr txBox="1"/>
          <p:nvPr/>
        </p:nvSpPr>
        <p:spPr bwMode="gray">
          <a:xfrm>
            <a:off x="540894" y="487680"/>
            <a:ext cx="7337480" cy="903700"/>
          </a:xfrm>
          <a:prstGeom prst="rect">
            <a:avLst/>
          </a:prstGeom>
          <a:noFill/>
        </p:spPr>
        <p:txBody>
          <a:bodyPr wrap="square" lIns="36000" tIns="36000" rIns="36000" bIns="36000" rtlCol="0">
            <a:spAutoFit/>
          </a:bodyPr>
          <a:lstStyle/>
          <a:p>
            <a:pPr marL="0" indent="0">
              <a:buNone/>
            </a:pPr>
            <a:r>
              <a:rPr lang="en-US" sz="5400" b="1" dirty="0">
                <a:solidFill>
                  <a:srgbClr val="F08843"/>
                </a:solidFill>
                <a:latin typeface="Leelawadee UI Semilight" panose="020B0402040204020203" pitchFamily="34" charset="-34"/>
                <a:cs typeface="Leelawadee UI Semilight" panose="020B0402040204020203" pitchFamily="34" charset="-34"/>
              </a:rPr>
              <a:t>g</a:t>
            </a:r>
            <a:r>
              <a:rPr lang="en-US" sz="5400" b="1" dirty="0" smtClean="0">
                <a:solidFill>
                  <a:srgbClr val="F08843"/>
                </a:solidFill>
                <a:latin typeface="Leelawadee UI Semilight" panose="020B0402040204020203" pitchFamily="34" charset="-34"/>
                <a:cs typeface="Leelawadee UI Semilight" panose="020B0402040204020203" pitchFamily="34" charset="-34"/>
              </a:rPr>
              <a:t>enerate </a:t>
            </a:r>
            <a:r>
              <a:rPr lang="en-US" sz="5400" b="1" dirty="0" err="1" smtClean="0">
                <a:solidFill>
                  <a:srgbClr val="F08843"/>
                </a:solidFill>
                <a:latin typeface="Leelawadee UI Semilight" panose="020B0402040204020203" pitchFamily="34" charset="-34"/>
                <a:cs typeface="Leelawadee UI Semilight" panose="020B0402040204020203" pitchFamily="34" charset="-34"/>
              </a:rPr>
              <a:t>importances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2" name="TextBox 1"/>
          <p:cNvSpPr txBox="1"/>
          <p:nvPr/>
        </p:nvSpPr>
        <p:spPr bwMode="gray">
          <a:xfrm>
            <a:off x="7457704" y="2992582"/>
            <a:ext cx="3016332" cy="2534916"/>
          </a:xfrm>
          <a:prstGeom prst="rect">
            <a:avLst/>
          </a:prstGeom>
          <a:noFill/>
        </p:spPr>
        <p:txBody>
          <a:bodyPr wrap="square" lIns="36000" tIns="36000" rIns="36000" bIns="36000" rtlCol="0">
            <a:spAutoFit/>
          </a:bodyPr>
          <a:lstStyle/>
          <a:p>
            <a:pPr marL="0" indent="0">
              <a:buNone/>
            </a:pPr>
            <a:r>
              <a:rPr lang="en-US" sz="1600" dirty="0" smtClean="0"/>
              <a:t>Remind people what feature importance is:</a:t>
            </a:r>
          </a:p>
          <a:p>
            <a:pPr marL="0" indent="0">
              <a:buNone/>
            </a:pPr>
            <a:endParaRPr lang="en-US" sz="1600" dirty="0"/>
          </a:p>
          <a:p>
            <a:pPr marL="0" indent="0">
              <a:buNone/>
            </a:pPr>
            <a:r>
              <a:rPr lang="en-US" sz="1600" dirty="0" smtClean="0"/>
              <a:t>Methods of measuring feature importance vary depending on model type</a:t>
            </a:r>
          </a:p>
          <a:p>
            <a:pPr marL="0" indent="0">
              <a:buNone/>
            </a:pPr>
            <a:endParaRPr lang="en-US" sz="1600" dirty="0"/>
          </a:p>
          <a:p>
            <a:pPr marL="0" indent="0">
              <a:buNone/>
            </a:pPr>
            <a:r>
              <a:rPr lang="en-US" sz="1600" dirty="0" smtClean="0"/>
              <a:t>More important features have a greater impact on the model’s prediction</a:t>
            </a:r>
          </a:p>
        </p:txBody>
      </p:sp>
    </p:spTree>
    <p:extLst>
      <p:ext uri="{BB962C8B-B14F-4D97-AF65-F5344CB8AC3E}">
        <p14:creationId xmlns:p14="http://schemas.microsoft.com/office/powerpoint/2010/main" val="2732283802"/>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874018"/>
          </a:xfrm>
          <a:prstGeom prst="rect">
            <a:avLst/>
          </a:prstGeom>
          <a:solidFill>
            <a:schemeClr val="accent6">
              <a:lumMod val="20000"/>
              <a:lumOff val="80000"/>
            </a:schemeClr>
          </a:solidFill>
        </p:spPr>
        <p:txBody>
          <a:bodyPr wrap="square" lIns="36000" tIns="36000" rIns="36000" bIns="36000" rtlCol="0">
            <a:spAutoFit/>
          </a:bodyPr>
          <a:lstStyle/>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penguins_vi</a:t>
            </a:r>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A </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8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x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2</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variable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importances</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int</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list&gt;               </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1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flipper_length_mm</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&lt;vi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[2,000 x 2]&gt; </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2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species_Gentoo</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&lt;vi [1,928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x 2]&gt; </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3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bill_length_mm</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&lt;vi [2,000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x 2]&gt;  </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4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bill_depth_mm</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&lt;vi [2,000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x 2]&gt; </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5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sex_male</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&lt;vi [2,000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x 2]&gt; </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 With 3</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more rows</a:t>
            </a: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p:txBody>
      </p:sp>
      <p:sp>
        <p:nvSpPr>
          <p:cNvPr id="6" name="TextBox 5"/>
          <p:cNvSpPr txBox="1"/>
          <p:nvPr/>
        </p:nvSpPr>
        <p:spPr bwMode="gray">
          <a:xfrm>
            <a:off x="540894" y="487680"/>
            <a:ext cx="7337480" cy="903700"/>
          </a:xfrm>
          <a:prstGeom prst="rect">
            <a:avLst/>
          </a:prstGeom>
          <a:noFill/>
        </p:spPr>
        <p:txBody>
          <a:bodyPr wrap="square" lIns="36000" tIns="36000" rIns="36000" bIns="36000" rtlCol="0">
            <a:spAutoFit/>
          </a:bodyPr>
          <a:lstStyle/>
          <a:p>
            <a:pPr marL="0" indent="0">
              <a:buNone/>
            </a:pPr>
            <a:r>
              <a:rPr lang="en-US" sz="5400" b="1" dirty="0">
                <a:solidFill>
                  <a:srgbClr val="F08843"/>
                </a:solidFill>
                <a:latin typeface="Leelawadee UI Semilight" panose="020B0402040204020203" pitchFamily="34" charset="-34"/>
                <a:cs typeface="Leelawadee UI Semilight" panose="020B0402040204020203" pitchFamily="34" charset="-34"/>
              </a:rPr>
              <a:t>g</a:t>
            </a:r>
            <a:r>
              <a:rPr lang="en-US" sz="5400" b="1" dirty="0" smtClean="0">
                <a:solidFill>
                  <a:srgbClr val="F08843"/>
                </a:solidFill>
                <a:latin typeface="Leelawadee UI Semilight" panose="020B0402040204020203" pitchFamily="34" charset="-34"/>
                <a:cs typeface="Leelawadee UI Semilight" panose="020B0402040204020203" pitchFamily="34" charset="-34"/>
              </a:rPr>
              <a:t>enerate </a:t>
            </a:r>
            <a:r>
              <a:rPr lang="en-US" sz="5400" b="1" dirty="0" err="1" smtClean="0">
                <a:solidFill>
                  <a:srgbClr val="F08843"/>
                </a:solidFill>
                <a:latin typeface="Leelawadee UI Semilight" panose="020B0402040204020203" pitchFamily="34" charset="-34"/>
                <a:cs typeface="Leelawadee UI Semilight" panose="020B0402040204020203" pitchFamily="34" charset="-34"/>
              </a:rPr>
              <a:t>importances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Tree>
    <p:extLst>
      <p:ext uri="{BB962C8B-B14F-4D97-AF65-F5344CB8AC3E}">
        <p14:creationId xmlns:p14="http://schemas.microsoft.com/office/powerpoint/2010/main" val="3850754037"/>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874018"/>
          </a:xfrm>
          <a:prstGeom prst="rect">
            <a:avLst/>
          </a:prstGeom>
          <a:solidFill>
            <a:schemeClr val="accent6">
              <a:lumMod val="20000"/>
              <a:lumOff val="80000"/>
            </a:schemeClr>
          </a:solidFill>
        </p:spPr>
        <p:txBody>
          <a:bodyPr wrap="square" lIns="36000" tIns="36000" rIns="36000" bIns="36000" rtlCol="0">
            <a:spAutoFit/>
          </a:bodyPr>
          <a:lstStyle/>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penguins_vi</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a:solidFill>
                  <a:schemeClr val="accent4"/>
                </a:solidFill>
                <a:latin typeface="Lucida Console" panose="020B0609040504020204" pitchFamily="49" charset="0"/>
                <a:cs typeface="Leelawadee UI Semilight" panose="020B0402040204020203" pitchFamily="34" charset="-34"/>
              </a:rPr>
              <a:t>%&gt;%</a:t>
            </a:r>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summarise_importance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a:solidFill>
                  <a:schemeClr val="accent4"/>
                </a:solidFill>
                <a:latin typeface="Lucida Console" panose="020B0609040504020204" pitchFamily="49" charset="0"/>
                <a:cs typeface="Leelawadee UI Semilight" panose="020B0402040204020203" pitchFamily="34" charset="-34"/>
              </a:rPr>
              <a:t>%&gt;%</a:t>
            </a:r>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select</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importances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A </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8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x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2</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variable          .importance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importance_lower</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int</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dbl</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dbl</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1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flipper_length_mm</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0.464             0.254</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2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species_Gentoo</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0.402             0.044</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3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bill_length_mm</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0.045             0.027</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4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bill_depth_mm</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0.040             0.024</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5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sex_male</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0.046             0.020</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 ... With 3</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more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rows, and 1 more variable:</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importance_upper</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dbl</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p:txBody>
      </p:sp>
      <p:sp>
        <p:nvSpPr>
          <p:cNvPr id="6" name="TextBox 5"/>
          <p:cNvSpPr txBox="1"/>
          <p:nvPr/>
        </p:nvSpPr>
        <p:spPr bwMode="gray">
          <a:xfrm>
            <a:off x="540894" y="487680"/>
            <a:ext cx="7337480" cy="903700"/>
          </a:xfrm>
          <a:prstGeom prst="rect">
            <a:avLst/>
          </a:prstGeom>
          <a:noFill/>
        </p:spPr>
        <p:txBody>
          <a:bodyPr wrap="square" lIns="36000" tIns="36000" rIns="36000" bIns="36000" rtlCol="0">
            <a:spAutoFit/>
          </a:bodyPr>
          <a:lstStyle/>
          <a:p>
            <a:pPr marL="0" indent="0">
              <a:buNone/>
            </a:pPr>
            <a:r>
              <a:rPr lang="en-US" sz="5400" b="1" dirty="0" err="1" smtClean="0">
                <a:solidFill>
                  <a:srgbClr val="F08843"/>
                </a:solidFill>
                <a:latin typeface="Leelawadee UI Semilight" panose="020B0402040204020203" pitchFamily="34" charset="-34"/>
                <a:cs typeface="Leelawadee UI Semilight" panose="020B0402040204020203" pitchFamily="34" charset="-34"/>
              </a:rPr>
              <a:t>summarise</a:t>
            </a:r>
            <a:r>
              <a:rPr lang="en-US" sz="5400" b="1" dirty="0" smtClean="0">
                <a:solidFill>
                  <a:srgbClr val="F08843"/>
                </a:solidFill>
                <a:latin typeface="Leelawadee UI Semilight" panose="020B0402040204020203" pitchFamily="34" charset="-34"/>
                <a:cs typeface="Leelawadee UI Semilight" panose="020B0402040204020203" pitchFamily="34" charset="-34"/>
              </a:rPr>
              <a:t> </a:t>
            </a:r>
            <a:r>
              <a:rPr lang="en-US" sz="5400" b="1" dirty="0" err="1" smtClean="0">
                <a:solidFill>
                  <a:srgbClr val="F08843"/>
                </a:solidFill>
                <a:latin typeface="Leelawadee UI Semilight" panose="020B0402040204020203" pitchFamily="34" charset="-34"/>
                <a:cs typeface="Leelawadee UI Semilight" panose="020B0402040204020203" pitchFamily="34" charset="-34"/>
              </a:rPr>
              <a:t>importances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Tree>
    <p:extLst>
      <p:ext uri="{BB962C8B-B14F-4D97-AF65-F5344CB8AC3E}">
        <p14:creationId xmlns:p14="http://schemas.microsoft.com/office/powerpoint/2010/main" val="1359740445"/>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pic>
        <p:nvPicPr>
          <p:cNvPr id="2" name="Picture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981191" y="685794"/>
            <a:ext cx="8229617" cy="5486411"/>
          </a:xfrm>
          <a:prstGeom prst="rect">
            <a:avLst/>
          </a:prstGeom>
        </p:spPr>
      </p:pic>
      <p:sp>
        <p:nvSpPr>
          <p:cNvPr id="4" name="TextBox 3"/>
          <p:cNvSpPr txBox="1"/>
          <p:nvPr/>
        </p:nvSpPr>
        <p:spPr bwMode="gray">
          <a:xfrm>
            <a:off x="0" y="685794"/>
            <a:ext cx="1981191" cy="3027358"/>
          </a:xfrm>
          <a:prstGeom prst="rect">
            <a:avLst/>
          </a:prstGeom>
          <a:noFill/>
        </p:spPr>
        <p:txBody>
          <a:bodyPr wrap="square" lIns="36000" tIns="36000" rIns="36000" bIns="36000" rtlCol="0">
            <a:spAutoFit/>
          </a:bodyPr>
          <a:lstStyle/>
          <a:p>
            <a:pPr marL="0" indent="0">
              <a:buNone/>
            </a:pPr>
            <a:r>
              <a:rPr lang="en-US" sz="1600" dirty="0" smtClean="0"/>
              <a:t>Talk about the features themselves, e.g.,</a:t>
            </a:r>
          </a:p>
          <a:p>
            <a:pPr marL="0" indent="0">
              <a:buNone/>
            </a:pPr>
            <a:endParaRPr lang="en-US" sz="1600" dirty="0"/>
          </a:p>
          <a:p>
            <a:pPr marL="0" indent="0">
              <a:buNone/>
            </a:pPr>
            <a:r>
              <a:rPr lang="en-US" sz="1600" dirty="0" smtClean="0"/>
              <a:t>According to this model, the length of a penguin’s flipper is way more important to figuring out their weight than which island the penguin comes from</a:t>
            </a:r>
          </a:p>
        </p:txBody>
      </p:sp>
    </p:spTree>
    <p:extLst>
      <p:ext uri="{BB962C8B-B14F-4D97-AF65-F5344CB8AC3E}">
        <p14:creationId xmlns:p14="http://schemas.microsoft.com/office/powerpoint/2010/main" val="1157381676"/>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https://i.ytimg.com/vi/sER0CRkbWJU/maxresdefaul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6294364"/>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bwMode="gray">
          <a:xfrm>
            <a:off x="1438847" y="2469319"/>
            <a:ext cx="9314306" cy="1919363"/>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Call to action (use my package </a:t>
            </a:r>
            <a:r>
              <a:rPr lang="en-US" sz="4000" dirty="0" err="1" smtClean="0">
                <a:latin typeface="Source Sans Pro Light" panose="020B0403030403020204" pitchFamily="34" charset="0"/>
                <a:cs typeface="Leelawadee UI Semilight" panose="020B0402040204020203" pitchFamily="34" charset="-34"/>
              </a:rPr>
              <a:t>plz</a:t>
            </a:r>
            <a:r>
              <a:rPr lang="en-US" sz="4000" dirty="0" smtClean="0">
                <a:latin typeface="Source Sans Pro Light" panose="020B0403030403020204" pitchFamily="34" charset="0"/>
                <a:cs typeface="Leelawadee UI Semilight" panose="020B0402040204020203" pitchFamily="34" charset="-34"/>
              </a:rPr>
              <a:t>)</a:t>
            </a:r>
          </a:p>
          <a:p>
            <a:pPr algn="ctr"/>
            <a:r>
              <a:rPr lang="en-US" sz="4000" dirty="0" smtClean="0">
                <a:latin typeface="Source Sans Pro Light" panose="020B0403030403020204" pitchFamily="34" charset="0"/>
                <a:cs typeface="Leelawadee UI Semilight" panose="020B0402040204020203" pitchFamily="34" charset="-34"/>
              </a:rPr>
              <a:t>Closing</a:t>
            </a:r>
          </a:p>
          <a:p>
            <a:pPr algn="ctr"/>
            <a:r>
              <a:rPr lang="en-US" sz="4000" dirty="0" smtClean="0">
                <a:latin typeface="Source Sans Pro Light" panose="020B0403030403020204" pitchFamily="34" charset="0"/>
                <a:cs typeface="Leelawadee UI Semilight" panose="020B0402040204020203" pitchFamily="34" charset="-34"/>
              </a:rPr>
              <a:t>Links, acknowledgements, resources</a:t>
            </a:r>
          </a:p>
        </p:txBody>
      </p:sp>
    </p:spTree>
    <p:extLst>
      <p:ext uri="{BB962C8B-B14F-4D97-AF65-F5344CB8AC3E}">
        <p14:creationId xmlns:p14="http://schemas.microsoft.com/office/powerpoint/2010/main" val="2060075619"/>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TextBox 6"/>
          <p:cNvSpPr txBox="1"/>
          <p:nvPr/>
        </p:nvSpPr>
        <p:spPr bwMode="gray">
          <a:xfrm>
            <a:off x="540894" y="487680"/>
            <a:ext cx="6865746"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a</a:t>
            </a:r>
            <a:r>
              <a:rPr lang="en-US" sz="6000" b="1" dirty="0" smtClean="0">
                <a:solidFill>
                  <a:srgbClr val="F08843"/>
                </a:solidFill>
                <a:latin typeface="Leelawadee UI Semilight" panose="020B0402040204020203" pitchFamily="34" charset="-34"/>
                <a:cs typeface="Leelawadee UI Semilight" panose="020B0402040204020203" pitchFamily="34" charset="-34"/>
              </a:rPr>
              <a:t>dditional resources</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5" name="TextBox 4"/>
          <p:cNvSpPr txBox="1"/>
          <p:nvPr/>
        </p:nvSpPr>
        <p:spPr bwMode="gray">
          <a:xfrm>
            <a:off x="540893" y="1869440"/>
            <a:ext cx="8681483" cy="3119691"/>
          </a:xfrm>
          <a:prstGeom prst="rect">
            <a:avLst/>
          </a:prstGeom>
          <a:noFill/>
        </p:spPr>
        <p:txBody>
          <a:bodyPr wrap="square" lIns="36000" tIns="36000" rIns="36000" bIns="36000" rtlCol="0">
            <a:spAutoFit/>
          </a:bodyPr>
          <a:lstStyle/>
          <a:p>
            <a:r>
              <a:rPr lang="en-US" b="1" dirty="0" smtClean="0">
                <a:latin typeface="Source Sans Pro Light" panose="020B0403030403020204" pitchFamily="34" charset="0"/>
                <a:cs typeface="Leelawadee UI Semilight" panose="020B0402040204020203" pitchFamily="34" charset="-34"/>
              </a:rPr>
              <a:t>Packages</a:t>
            </a:r>
          </a:p>
          <a:p>
            <a:pPr marL="285750" indent="-285750">
              <a:buFont typeface="Arial" panose="020B0604020202020204" pitchFamily="34" charset="0"/>
              <a:buChar char="•"/>
            </a:pPr>
            <a:r>
              <a:rPr lang="en-US" dirty="0">
                <a:latin typeface="Source Sans Pro Light" panose="020B0403030403020204" pitchFamily="34" charset="0"/>
                <a:cs typeface="Leelawadee UI Semilight" panose="020B0402040204020203" pitchFamily="34" charset="-34"/>
                <a:hlinkClick r:id="rId2"/>
              </a:rPr>
              <a:t>ngboostForecast</a:t>
            </a:r>
            <a:r>
              <a:rPr lang="en-US" dirty="0">
                <a:latin typeface="Source Sans Pro Light" panose="020B0403030403020204" pitchFamily="34" charset="0"/>
                <a:cs typeface="Leelawadee UI Semilight" panose="020B0402040204020203" pitchFamily="34" charset="-34"/>
              </a:rPr>
              <a:t> </a:t>
            </a:r>
            <a:r>
              <a:rPr lang="en-US" dirty="0" smtClean="0">
                <a:latin typeface="Source Sans Pro Light" panose="020B0403030403020204" pitchFamily="34" charset="0"/>
                <a:cs typeface="Leelawadee UI Semilight" panose="020B0402040204020203" pitchFamily="34" charset="-34"/>
              </a:rPr>
              <a:t>: </a:t>
            </a:r>
            <a:r>
              <a:rPr lang="en-US" dirty="0">
                <a:latin typeface="Source Sans Pro Light" panose="020B0403030403020204" pitchFamily="34" charset="0"/>
                <a:cs typeface="Leelawadee UI Semilight" panose="020B0402040204020203" pitchFamily="34" charset="-34"/>
              </a:rPr>
              <a:t>Probabilistic forecasting with Python’s </a:t>
            </a:r>
            <a:r>
              <a:rPr lang="en-US" dirty="0" err="1" smtClean="0">
                <a:latin typeface="Source Sans Pro Light" panose="020B0403030403020204" pitchFamily="34" charset="0"/>
                <a:cs typeface="Leelawadee UI Semilight" panose="020B0402040204020203" pitchFamily="34" charset="-34"/>
              </a:rPr>
              <a:t>ngboost</a:t>
            </a:r>
            <a:r>
              <a:rPr lang="en-US" dirty="0" smtClean="0">
                <a:latin typeface="Source Sans Pro Light" panose="020B0403030403020204" pitchFamily="34" charset="0"/>
                <a:cs typeface="Leelawadee UI Semilight" panose="020B0402040204020203" pitchFamily="34" charset="-34"/>
              </a:rPr>
              <a:t> [CRAN/</a:t>
            </a:r>
            <a:r>
              <a:rPr lang="en-US" dirty="0" err="1" smtClean="0">
                <a:latin typeface="Source Sans Pro Light" panose="020B0403030403020204" pitchFamily="34" charset="0"/>
                <a:cs typeface="Leelawadee UI Semilight" panose="020B0402040204020203" pitchFamily="34" charset="-34"/>
              </a:rPr>
              <a:t>github</a:t>
            </a:r>
            <a:r>
              <a:rPr lang="en-US" dirty="0" smtClean="0">
                <a:latin typeface="Source Sans Pro Light" panose="020B0403030403020204" pitchFamily="34" charset="0"/>
                <a:cs typeface="Leelawadee UI Semilight" panose="020B0402040204020203" pitchFamily="34" charset="-34"/>
              </a:rPr>
              <a:t>]</a:t>
            </a:r>
          </a:p>
          <a:p>
            <a:pPr marL="285750" indent="-285750">
              <a:buFont typeface="Arial" panose="020B0604020202020204" pitchFamily="34" charset="0"/>
              <a:buChar char="•"/>
            </a:pPr>
            <a:r>
              <a:rPr lang="en-US" dirty="0" smtClean="0">
                <a:latin typeface="Source Sans Pro Light" panose="020B0403030403020204" pitchFamily="34" charset="0"/>
                <a:cs typeface="Leelawadee UI Semilight" panose="020B0402040204020203" pitchFamily="34" charset="-34"/>
                <a:hlinkClick r:id="rId3"/>
              </a:rPr>
              <a:t>ggdist</a:t>
            </a:r>
            <a:r>
              <a:rPr lang="en-US" dirty="0" smtClean="0">
                <a:latin typeface="Source Sans Pro Light" panose="020B0403030403020204" pitchFamily="34" charset="0"/>
                <a:cs typeface="Leelawadee UI Semilight" panose="020B0402040204020203" pitchFamily="34" charset="-34"/>
              </a:rPr>
              <a:t> : Visualizations of distributions and uncertainty [CRAN/</a:t>
            </a:r>
            <a:r>
              <a:rPr lang="en-US" dirty="0" err="1" smtClean="0">
                <a:latin typeface="Source Sans Pro Light" panose="020B0403030403020204" pitchFamily="34" charset="0"/>
                <a:cs typeface="Leelawadee UI Semilight" panose="020B0402040204020203" pitchFamily="34" charset="-34"/>
              </a:rPr>
              <a:t>github</a:t>
            </a:r>
            <a:r>
              <a:rPr lang="en-US" dirty="0" smtClean="0">
                <a:latin typeface="Source Sans Pro Light" panose="020B0403030403020204" pitchFamily="34" charset="0"/>
                <a:cs typeface="Leelawadee UI Semilight" panose="020B0402040204020203" pitchFamily="34" charset="-34"/>
              </a:rPr>
              <a:t>]</a:t>
            </a:r>
            <a:endParaRPr lang="en-US" dirty="0" smtClean="0">
              <a:latin typeface="Source Sans Pro Light" panose="020B0403030403020204" pitchFamily="34" charset="0"/>
              <a:cs typeface="Leelawadee UI Semilight" panose="020B0402040204020203" pitchFamily="34" charset="-34"/>
              <a:hlinkClick r:id="rId4"/>
            </a:endParaRPr>
          </a:p>
          <a:p>
            <a:pPr marL="285750" indent="-285750">
              <a:buFont typeface="Arial" panose="020B0604020202020204" pitchFamily="34" charset="0"/>
              <a:buChar char="•"/>
            </a:pPr>
            <a:r>
              <a:rPr lang="en-US" dirty="0" smtClean="0">
                <a:latin typeface="Source Sans Pro Light" panose="020B0403030403020204" pitchFamily="34" charset="0"/>
                <a:cs typeface="Leelawadee UI Semilight" panose="020B0402040204020203" pitchFamily="34" charset="-34"/>
                <a:hlinkClick r:id="rId4"/>
              </a:rPr>
              <a:t>s</a:t>
            </a:r>
            <a:r>
              <a:rPr lang="en-US" dirty="0" smtClean="0">
                <a:latin typeface="Source Sans Pro Light" panose="020B0403030403020204" pitchFamily="34" charset="0"/>
                <a:cs typeface="Leelawadee UI Semilight" panose="020B0402040204020203" pitchFamily="34" charset="-34"/>
                <a:hlinkClick r:id="rId4"/>
              </a:rPr>
              <a:t>pin</a:t>
            </a:r>
            <a:r>
              <a:rPr lang="en-US" dirty="0" smtClean="0">
                <a:latin typeface="Source Sans Pro Light" panose="020B0403030403020204" pitchFamily="34" charset="0"/>
                <a:cs typeface="Leelawadee UI Semilight" panose="020B0402040204020203" pitchFamily="34" charset="-34"/>
              </a:rPr>
              <a:t> : Functions for simulating prediction intervals [</a:t>
            </a:r>
            <a:r>
              <a:rPr lang="en-US" dirty="0" err="1" smtClean="0">
                <a:latin typeface="Source Sans Pro Light" panose="020B0403030403020204" pitchFamily="34" charset="0"/>
                <a:cs typeface="Leelawadee UI Semilight" panose="020B0402040204020203" pitchFamily="34" charset="-34"/>
              </a:rPr>
              <a:t>github</a:t>
            </a:r>
            <a:r>
              <a:rPr lang="en-US" dirty="0" smtClean="0">
                <a:latin typeface="Source Sans Pro Light" panose="020B0403030403020204" pitchFamily="34" charset="0"/>
                <a:cs typeface="Leelawadee UI Semilight" panose="020B0402040204020203" pitchFamily="34" charset="-34"/>
              </a:rPr>
              <a:t>]</a:t>
            </a:r>
            <a:endParaRPr lang="en-US" dirty="0" smtClean="0">
              <a:latin typeface="Source Sans Pro Light" panose="020B0403030403020204" pitchFamily="34" charset="0"/>
              <a:cs typeface="Leelawadee UI Semilight" panose="020B0402040204020203" pitchFamily="34" charset="-34"/>
            </a:endParaRPr>
          </a:p>
          <a:p>
            <a:pPr marL="285750" indent="-285750">
              <a:buFont typeface="Arial" panose="020B0604020202020204" pitchFamily="34" charset="0"/>
              <a:buChar char="•"/>
            </a:pPr>
            <a:r>
              <a:rPr lang="en-US" dirty="0">
                <a:latin typeface="Source Sans Pro Light" panose="020B0403030403020204" pitchFamily="34" charset="0"/>
                <a:cs typeface="Leelawadee UI Semilight" panose="020B0402040204020203" pitchFamily="34" charset="-34"/>
                <a:hlinkClick r:id="rId5"/>
              </a:rPr>
              <a:t>u</a:t>
            </a:r>
            <a:r>
              <a:rPr lang="en-US" dirty="0" smtClean="0">
                <a:latin typeface="Source Sans Pro Light" panose="020B0403030403020204" pitchFamily="34" charset="0"/>
                <a:cs typeface="Leelawadee UI Semilight" panose="020B0402040204020203" pitchFamily="34" charset="-34"/>
                <a:hlinkClick r:id="rId5"/>
              </a:rPr>
              <a:t>ngeviz</a:t>
            </a:r>
            <a:r>
              <a:rPr lang="en-US" dirty="0" smtClean="0">
                <a:latin typeface="Source Sans Pro Light" panose="020B0403030403020204" pitchFamily="34" charset="0"/>
                <a:cs typeface="Leelawadee UI Semilight" panose="020B0402040204020203" pitchFamily="34" charset="-34"/>
              </a:rPr>
              <a:t> : Tools for visualizing uncertainty with ggplot2 [</a:t>
            </a:r>
            <a:r>
              <a:rPr lang="en-US" dirty="0" err="1" smtClean="0">
                <a:latin typeface="Source Sans Pro Light" panose="020B0403030403020204" pitchFamily="34" charset="0"/>
                <a:cs typeface="Leelawadee UI Semilight" panose="020B0402040204020203" pitchFamily="34" charset="-34"/>
              </a:rPr>
              <a:t>github</a:t>
            </a:r>
            <a:r>
              <a:rPr lang="en-US" dirty="0" smtClean="0">
                <a:latin typeface="Source Sans Pro Light" panose="020B0403030403020204" pitchFamily="34" charset="0"/>
                <a:cs typeface="Leelawadee UI Semilight" panose="020B0402040204020203" pitchFamily="34" charset="-34"/>
              </a:rPr>
              <a:t>]</a:t>
            </a:r>
          </a:p>
          <a:p>
            <a:endParaRPr lang="en-US" dirty="0">
              <a:latin typeface="Source Sans Pro Light" panose="020B0403030403020204" pitchFamily="34" charset="0"/>
              <a:cs typeface="Leelawadee UI Semilight" panose="020B0402040204020203" pitchFamily="34" charset="-34"/>
            </a:endParaRPr>
          </a:p>
          <a:p>
            <a:r>
              <a:rPr lang="en-US" b="1" dirty="0" smtClean="0">
                <a:latin typeface="Source Sans Pro Light" panose="020B0403030403020204" pitchFamily="34" charset="0"/>
                <a:cs typeface="Leelawadee UI Semilight" panose="020B0402040204020203" pitchFamily="34" charset="-34"/>
              </a:rPr>
              <a:t>Reading</a:t>
            </a:r>
          </a:p>
          <a:p>
            <a:pPr marL="285750" indent="-285750">
              <a:buFont typeface="Arial" panose="020B0604020202020204" pitchFamily="34" charset="0"/>
              <a:buChar char="•"/>
            </a:pPr>
            <a:r>
              <a:rPr lang="en-US" dirty="0" smtClean="0">
                <a:latin typeface="Source Sans Pro Light" panose="020B0403030403020204" pitchFamily="34" charset="0"/>
                <a:cs typeface="Leelawadee UI Semilight" panose="020B0402040204020203" pitchFamily="34" charset="-34"/>
                <a:hlinkClick r:id="rId6"/>
              </a:rPr>
              <a:t>Bootstrap Methods and their Application, (Davison and </a:t>
            </a:r>
            <a:r>
              <a:rPr lang="en-US" dirty="0" err="1" smtClean="0">
                <a:latin typeface="Source Sans Pro Light" panose="020B0403030403020204" pitchFamily="34" charset="0"/>
                <a:cs typeface="Leelawadee UI Semilight" panose="020B0402040204020203" pitchFamily="34" charset="-34"/>
                <a:hlinkClick r:id="rId6"/>
              </a:rPr>
              <a:t>Hinkley</a:t>
            </a:r>
            <a:r>
              <a:rPr lang="en-US" dirty="0" smtClean="0">
                <a:latin typeface="Source Sans Pro Light" panose="020B0403030403020204" pitchFamily="34" charset="0"/>
                <a:cs typeface="Leelawadee UI Semilight" panose="020B0402040204020203" pitchFamily="34" charset="-34"/>
              </a:rPr>
              <a:t>)</a:t>
            </a:r>
          </a:p>
          <a:p>
            <a:pPr marL="285750" indent="-285750">
              <a:buFont typeface="Arial" panose="020B0604020202020204" pitchFamily="34" charset="0"/>
              <a:buChar char="•"/>
            </a:pPr>
            <a:r>
              <a:rPr lang="en-US" dirty="0" smtClean="0">
                <a:latin typeface="Source Sans Pro Light" panose="020B0403030403020204" pitchFamily="34" charset="0"/>
                <a:cs typeface="Leelawadee UI Semilight" panose="020B0402040204020203" pitchFamily="34" charset="-34"/>
                <a:hlinkClick r:id="rId7"/>
              </a:rPr>
              <a:t>Improvements on Cross Validation – the .632+ Bootstrap Method, (</a:t>
            </a:r>
            <a:r>
              <a:rPr lang="en-US" dirty="0" err="1" smtClean="0">
                <a:latin typeface="Source Sans Pro Light" panose="020B0403030403020204" pitchFamily="34" charset="0"/>
                <a:cs typeface="Leelawadee UI Semilight" panose="020B0402040204020203" pitchFamily="34" charset="-34"/>
                <a:hlinkClick r:id="rId7"/>
              </a:rPr>
              <a:t>Efron</a:t>
            </a:r>
            <a:r>
              <a:rPr lang="en-US" dirty="0" smtClean="0">
                <a:latin typeface="Source Sans Pro Light" panose="020B0403030403020204" pitchFamily="34" charset="0"/>
                <a:cs typeface="Leelawadee UI Semilight" panose="020B0402040204020203" pitchFamily="34" charset="-34"/>
                <a:hlinkClick r:id="rId7"/>
              </a:rPr>
              <a:t> and </a:t>
            </a:r>
            <a:r>
              <a:rPr lang="en-US" dirty="0" err="1" smtClean="0">
                <a:latin typeface="Source Sans Pro Light" panose="020B0403030403020204" pitchFamily="34" charset="0"/>
                <a:cs typeface="Leelawadee UI Semilight" panose="020B0402040204020203" pitchFamily="34" charset="-34"/>
                <a:hlinkClick r:id="rId7"/>
              </a:rPr>
              <a:t>Tibshirani</a:t>
            </a:r>
            <a:r>
              <a:rPr lang="en-US" dirty="0" smtClean="0">
                <a:latin typeface="Source Sans Pro Light" panose="020B0403030403020204" pitchFamily="34" charset="0"/>
                <a:cs typeface="Leelawadee UI Semilight" panose="020B0402040204020203" pitchFamily="34" charset="-34"/>
                <a:hlinkClick r:id="rId7"/>
              </a:rPr>
              <a:t>)</a:t>
            </a:r>
            <a:endParaRPr lang="en-US" dirty="0" smtClean="0">
              <a:latin typeface="Source Sans Pro Light" panose="020B0403030403020204" pitchFamily="34" charset="0"/>
              <a:cs typeface="Leelawadee UI Semilight" panose="020B0402040204020203" pitchFamily="34" charset="-34"/>
            </a:endParaRPr>
          </a:p>
          <a:p>
            <a:pPr marL="285750" indent="-285750">
              <a:buFont typeface="Arial" panose="020B0604020202020204" pitchFamily="34" charset="0"/>
              <a:buChar char="•"/>
            </a:pPr>
            <a:r>
              <a:rPr lang="en-US" dirty="0" smtClean="0">
                <a:latin typeface="Source Sans Pro Light" panose="020B0403030403020204" pitchFamily="34" charset="0"/>
                <a:cs typeface="Leelawadee UI Semilight" panose="020B0402040204020203" pitchFamily="34" charset="-34"/>
                <a:hlinkClick r:id="rId8"/>
              </a:rPr>
              <a:t>Tidy Modeling with R (Kuhn and </a:t>
            </a:r>
            <a:r>
              <a:rPr lang="en-US" dirty="0" err="1" smtClean="0">
                <a:latin typeface="Source Sans Pro Light" panose="020B0403030403020204" pitchFamily="34" charset="0"/>
                <a:cs typeface="Leelawadee UI Semilight" panose="020B0402040204020203" pitchFamily="34" charset="-34"/>
                <a:hlinkClick r:id="rId8"/>
              </a:rPr>
              <a:t>Silge</a:t>
            </a:r>
            <a:r>
              <a:rPr lang="en-US" dirty="0" smtClean="0">
                <a:latin typeface="Source Sans Pro Light" panose="020B0403030403020204" pitchFamily="34" charset="0"/>
                <a:cs typeface="Leelawadee UI Semilight" panose="020B0402040204020203" pitchFamily="34" charset="-34"/>
                <a:hlinkClick r:id="rId8"/>
              </a:rPr>
              <a:t>)</a:t>
            </a:r>
            <a:endParaRPr lang="en-US" dirty="0" smtClean="0">
              <a:latin typeface="Source Sans Pro Light" panose="020B0403030403020204" pitchFamily="34" charset="0"/>
              <a:cs typeface="Leelawadee UI Semilight" panose="020B0402040204020203" pitchFamily="34" charset="-34"/>
            </a:endParaRPr>
          </a:p>
          <a:p>
            <a:pPr marL="285750" indent="-285750">
              <a:buFont typeface="Arial" panose="020B0604020202020204" pitchFamily="34" charset="0"/>
              <a:buChar char="•"/>
            </a:pPr>
            <a:r>
              <a:rPr lang="en-US" dirty="0" smtClean="0">
                <a:latin typeface="Source Sans Pro Light" panose="020B0403030403020204" pitchFamily="34" charset="0"/>
                <a:cs typeface="Leelawadee UI Semilight" panose="020B0402040204020203" pitchFamily="34" charset="-34"/>
                <a:hlinkClick r:id="rId9"/>
              </a:rPr>
              <a:t>Applied Predictive Modeling (Kuhn and Johnson)</a:t>
            </a:r>
            <a:endParaRPr lang="en-US" dirty="0" smtClean="0">
              <a:latin typeface="Source Sans Pro Light" panose="020B0403030403020204" pitchFamily="34" charset="0"/>
              <a:cs typeface="Leelawadee UI Semilight" panose="020B0402040204020203" pitchFamily="34" charset="-34"/>
            </a:endParaRPr>
          </a:p>
        </p:txBody>
      </p:sp>
    </p:spTree>
    <p:extLst>
      <p:ext uri="{BB962C8B-B14F-4D97-AF65-F5344CB8AC3E}">
        <p14:creationId xmlns:p14="http://schemas.microsoft.com/office/powerpoint/2010/main" val="1818630607"/>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F08843"/>
        </a:solidFill>
        <a:effectLst/>
      </p:bgPr>
    </p:bg>
    <p:spTree>
      <p:nvGrpSpPr>
        <p:cNvPr id="1" name=""/>
        <p:cNvGrpSpPr/>
        <p:nvPr/>
      </p:nvGrpSpPr>
      <p:grpSpPr>
        <a:xfrm>
          <a:off x="0" y="0"/>
          <a:ext cx="0" cy="0"/>
          <a:chOff x="0" y="0"/>
          <a:chExt cx="0" cy="0"/>
        </a:xfrm>
      </p:grpSpPr>
      <p:sp>
        <p:nvSpPr>
          <p:cNvPr id="4" name="TextBox 3"/>
          <p:cNvSpPr txBox="1"/>
          <p:nvPr/>
        </p:nvSpPr>
        <p:spPr bwMode="gray">
          <a:xfrm>
            <a:off x="934720" y="3139279"/>
            <a:ext cx="6289040" cy="811367"/>
          </a:xfrm>
          <a:prstGeom prst="rect">
            <a:avLst/>
          </a:prstGeom>
          <a:noFill/>
        </p:spPr>
        <p:txBody>
          <a:bodyPr wrap="square" lIns="36000" tIns="36000" rIns="36000" bIns="36000" rtlCol="0">
            <a:spAutoFit/>
          </a:bodyPr>
          <a:lstStyle/>
          <a:p>
            <a:pPr marL="0" indent="0" algn="r">
              <a:buNone/>
            </a:pPr>
            <a:r>
              <a:rPr lang="en-US" sz="4800" dirty="0" smtClean="0">
                <a:solidFill>
                  <a:srgbClr val="FFC67F"/>
                </a:solidFill>
                <a:latin typeface="Leelawadee UI Semilight" panose="020B0402040204020203" pitchFamily="34" charset="-34"/>
                <a:cs typeface="Leelawadee UI Semilight" panose="020B0402040204020203" pitchFamily="34" charset="-34"/>
              </a:rPr>
              <a:t>Backup</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1601" t="22446" r="6536" b="21024"/>
          <a:stretch/>
        </p:blipFill>
        <p:spPr>
          <a:xfrm>
            <a:off x="7477760" y="1873817"/>
            <a:ext cx="3657601" cy="3342291"/>
          </a:xfrm>
          <a:prstGeom prst="rect">
            <a:avLst/>
          </a:prstGeom>
        </p:spPr>
      </p:pic>
      <p:cxnSp>
        <p:nvCxnSpPr>
          <p:cNvPr id="7" name="Straight Connector 6"/>
          <p:cNvCxnSpPr/>
          <p:nvPr/>
        </p:nvCxnSpPr>
        <p:spPr bwMode="gray">
          <a:xfrm>
            <a:off x="7426960" y="979622"/>
            <a:ext cx="0" cy="5130680"/>
          </a:xfrm>
          <a:prstGeom prst="line">
            <a:avLst/>
          </a:prstGeom>
          <a:ln w="9525" cap="flat">
            <a:solidFill>
              <a:srgbClr val="FFC67F"/>
            </a:solidFill>
            <a:miter lim="800000"/>
            <a:tailEnd type="non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2206297"/>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bwMode="gray">
          <a:xfrm>
            <a:off x="540894" y="487680"/>
            <a:ext cx="6865746" cy="996033"/>
          </a:xfrm>
          <a:prstGeom prst="rect">
            <a:avLst/>
          </a:prstGeom>
          <a:noFill/>
        </p:spPr>
        <p:txBody>
          <a:bodyPr wrap="square" lIns="36000" tIns="36000" rIns="36000" bIns="36000" rtlCol="0">
            <a:spAutoFit/>
          </a:bodyPr>
          <a:lstStyle/>
          <a:p>
            <a:pPr marL="0" indent="0">
              <a:buNone/>
            </a:pPr>
            <a:r>
              <a:rPr lang="en-US" sz="6000" b="1" dirty="0" smtClean="0">
                <a:solidFill>
                  <a:srgbClr val="F08843"/>
                </a:solidFill>
                <a:latin typeface="Leelawadee UI Semilight" panose="020B0402040204020203" pitchFamily="34" charset="-34"/>
                <a:cs typeface="Leelawadee UI Semilight" panose="020B0402040204020203" pitchFamily="34" charset="-34"/>
              </a:rPr>
              <a:t>overview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5" name="TextBox 4"/>
          <p:cNvSpPr txBox="1"/>
          <p:nvPr/>
        </p:nvSpPr>
        <p:spPr bwMode="gray">
          <a:xfrm>
            <a:off x="540894" y="1869440"/>
            <a:ext cx="5882640" cy="3150469"/>
          </a:xfrm>
          <a:prstGeom prst="rect">
            <a:avLst/>
          </a:prstGeom>
          <a:noFill/>
        </p:spPr>
        <p:txBody>
          <a:bodyPr wrap="square" lIns="36000" tIns="36000" rIns="36000" bIns="36000" rtlCol="0">
            <a:spAutoFit/>
          </a:bodyPr>
          <a:lstStyle/>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Selling Point</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About me</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Motivation / Background</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Package overview</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Cost of doing business</a:t>
            </a:r>
          </a:p>
        </p:txBody>
      </p:sp>
      <p:sp>
        <p:nvSpPr>
          <p:cNvPr id="8" name="TextBox 7"/>
          <p:cNvSpPr txBox="1"/>
          <p:nvPr/>
        </p:nvSpPr>
        <p:spPr bwMode="gray">
          <a:xfrm>
            <a:off x="6423534" y="1869439"/>
            <a:ext cx="2060066" cy="3150469"/>
          </a:xfrm>
          <a:prstGeom prst="rect">
            <a:avLst/>
          </a:prstGeom>
          <a:noFill/>
        </p:spPr>
        <p:txBody>
          <a:bodyPr wrap="square" lIns="36000" tIns="36000" rIns="36000" bIns="36000" rtlCol="0">
            <a:spAutoFit/>
          </a:bodyPr>
          <a:lstStyle/>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(1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(2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(5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(5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(5 min)</a:t>
            </a:r>
          </a:p>
        </p:txBody>
      </p:sp>
    </p:spTree>
    <p:extLst>
      <p:ext uri="{BB962C8B-B14F-4D97-AF65-F5344CB8AC3E}">
        <p14:creationId xmlns:p14="http://schemas.microsoft.com/office/powerpoint/2010/main" val="620745172"/>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681880" y="14880"/>
            <a:ext cx="6828240" cy="6828240"/>
          </a:xfrm>
          <a:prstGeom prst="rect">
            <a:avLst/>
          </a:prstGeom>
        </p:spPr>
      </p:pic>
      <p:sp>
        <p:nvSpPr>
          <p:cNvPr id="7" name="TextBox 6"/>
          <p:cNvSpPr txBox="1"/>
          <p:nvPr/>
        </p:nvSpPr>
        <p:spPr bwMode="gray">
          <a:xfrm>
            <a:off x="127324" y="750582"/>
            <a:ext cx="2442735" cy="380480"/>
          </a:xfrm>
          <a:prstGeom prst="rect">
            <a:avLst/>
          </a:prstGeom>
          <a:noFill/>
        </p:spPr>
        <p:txBody>
          <a:bodyPr wrap="square" lIns="36000" tIns="36000" rIns="36000" bIns="36000" rtlCol="0">
            <a:spAutoFit/>
          </a:bodyPr>
          <a:lstStyle/>
          <a:p>
            <a:r>
              <a:rPr lang="en-US" sz="2000" dirty="0" smtClean="0">
                <a:latin typeface="Source Sans Pro Light" panose="020B0403030403020204" pitchFamily="34" charset="0"/>
                <a:cs typeface="Leelawadee UI Semilight" panose="020B0402040204020203" pitchFamily="34" charset="-34"/>
              </a:rPr>
              <a:t>Update with mine later</a:t>
            </a:r>
          </a:p>
        </p:txBody>
      </p:sp>
    </p:spTree>
    <p:extLst>
      <p:ext uri="{BB962C8B-B14F-4D97-AF65-F5344CB8AC3E}">
        <p14:creationId xmlns:p14="http://schemas.microsoft.com/office/powerpoint/2010/main" val="3004742147"/>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12192000" cy="6858000"/>
          </a:xfrm>
          <a:prstGeom prst="rect">
            <a:avLst/>
          </a:prstGeom>
        </p:spPr>
      </p:pic>
      <p:sp>
        <p:nvSpPr>
          <p:cNvPr id="7" name="TextBox 6"/>
          <p:cNvSpPr txBox="1"/>
          <p:nvPr/>
        </p:nvSpPr>
        <p:spPr bwMode="gray">
          <a:xfrm>
            <a:off x="6714447" y="94747"/>
            <a:ext cx="2684477" cy="380480"/>
          </a:xfrm>
          <a:prstGeom prst="rect">
            <a:avLst/>
          </a:prstGeom>
          <a:noFill/>
        </p:spPr>
        <p:txBody>
          <a:bodyPr wrap="square" lIns="36000" tIns="36000" rIns="36000" bIns="36000" rtlCol="0">
            <a:spAutoFit/>
          </a:bodyPr>
          <a:lstStyle/>
          <a:p>
            <a:r>
              <a:rPr lang="en-US" sz="2000" dirty="0" smtClean="0">
                <a:latin typeface="Source Sans Pro Light" panose="020B0403030403020204" pitchFamily="34" charset="0"/>
                <a:cs typeface="Leelawadee UI Semilight" panose="020B0402040204020203" pitchFamily="34" charset="-34"/>
              </a:rPr>
              <a:t>Update with mine later</a:t>
            </a:r>
          </a:p>
        </p:txBody>
      </p:sp>
    </p:spTree>
    <p:extLst>
      <p:ext uri="{BB962C8B-B14F-4D97-AF65-F5344CB8AC3E}">
        <p14:creationId xmlns:p14="http://schemas.microsoft.com/office/powerpoint/2010/main" val="1918315927"/>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81191" y="685794"/>
            <a:ext cx="8229617" cy="5486411"/>
          </a:xfrm>
          <a:prstGeom prst="rect">
            <a:avLst/>
          </a:prstGeom>
        </p:spPr>
      </p:pic>
    </p:spTree>
    <p:extLst>
      <p:ext uri="{BB962C8B-B14F-4D97-AF65-F5344CB8AC3E}">
        <p14:creationId xmlns:p14="http://schemas.microsoft.com/office/powerpoint/2010/main" val="2933586987"/>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81191" y="685794"/>
            <a:ext cx="8229617" cy="5486411"/>
          </a:xfrm>
          <a:prstGeom prst="rect">
            <a:avLst/>
          </a:prstGeom>
        </p:spPr>
      </p:pic>
    </p:spTree>
    <p:extLst>
      <p:ext uri="{BB962C8B-B14F-4D97-AF65-F5344CB8AC3E}">
        <p14:creationId xmlns:p14="http://schemas.microsoft.com/office/powerpoint/2010/main" val="2888076486"/>
      </p:ext>
    </p:extLst>
  </p:cSld>
  <p:clrMapOvr>
    <a:masterClrMapping/>
  </p:clrMapOv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S_UNIQUEID" val="7929"/>
</p:tagLst>
</file>

<file path=ppt/tags/tag10.xml><?xml version="1.0" encoding="utf-8"?>
<p:tagLst xmlns:a="http://schemas.openxmlformats.org/drawingml/2006/main" xmlns:r="http://schemas.openxmlformats.org/officeDocument/2006/relationships" xmlns:p="http://schemas.openxmlformats.org/presentationml/2006/main">
  <p:tag name="AS_UNIQUEID" val="7929"/>
</p:tagLst>
</file>

<file path=ppt/tags/tag11.xml><?xml version="1.0" encoding="utf-8"?>
<p:tagLst xmlns:a="http://schemas.openxmlformats.org/drawingml/2006/main" xmlns:r="http://schemas.openxmlformats.org/officeDocument/2006/relationships" xmlns:p="http://schemas.openxmlformats.org/presentationml/2006/main">
  <p:tag name="AS_UNIQUEID" val="7930"/>
</p:tagLst>
</file>

<file path=ppt/tags/tag12.xml><?xml version="1.0" encoding="utf-8"?>
<p:tagLst xmlns:a="http://schemas.openxmlformats.org/drawingml/2006/main" xmlns:r="http://schemas.openxmlformats.org/officeDocument/2006/relationships" xmlns:p="http://schemas.openxmlformats.org/presentationml/2006/main">
  <p:tag name="AS_UNIQUEID" val="7934"/>
</p:tagLst>
</file>

<file path=ppt/tags/tag13.xml><?xml version="1.0" encoding="utf-8"?>
<p:tagLst xmlns:a="http://schemas.openxmlformats.org/drawingml/2006/main" xmlns:r="http://schemas.openxmlformats.org/officeDocument/2006/relationships" xmlns:p="http://schemas.openxmlformats.org/presentationml/2006/main">
  <p:tag name="AS_UNIQUEID" val="7935"/>
</p:tagLst>
</file>

<file path=ppt/tags/tag14.xml><?xml version="1.0" encoding="utf-8"?>
<p:tagLst xmlns:a="http://schemas.openxmlformats.org/drawingml/2006/main" xmlns:r="http://schemas.openxmlformats.org/officeDocument/2006/relationships" xmlns:p="http://schemas.openxmlformats.org/presentationml/2006/main">
  <p:tag name="AS_UNIQUEID" val="7936"/>
</p:tagLst>
</file>

<file path=ppt/tags/tag15.xml><?xml version="1.0" encoding="utf-8"?>
<p:tagLst xmlns:a="http://schemas.openxmlformats.org/drawingml/2006/main" xmlns:r="http://schemas.openxmlformats.org/officeDocument/2006/relationships" xmlns:p="http://schemas.openxmlformats.org/presentationml/2006/main">
  <p:tag name="AS_UNIQUEID" val="7917"/>
</p:tagLst>
</file>

<file path=ppt/tags/tag16.xml><?xml version="1.0" encoding="utf-8"?>
<p:tagLst xmlns:a="http://schemas.openxmlformats.org/drawingml/2006/main" xmlns:r="http://schemas.openxmlformats.org/officeDocument/2006/relationships" xmlns:p="http://schemas.openxmlformats.org/presentationml/2006/main">
  <p:tag name="AS_UNIQUEID" val="7918"/>
</p:tagLst>
</file>

<file path=ppt/tags/tag17.xml><?xml version="1.0" encoding="utf-8"?>
<p:tagLst xmlns:a="http://schemas.openxmlformats.org/drawingml/2006/main" xmlns:r="http://schemas.openxmlformats.org/officeDocument/2006/relationships" xmlns:p="http://schemas.openxmlformats.org/presentationml/2006/main">
  <p:tag name="AS_UNIQUEID" val="7922"/>
</p:tagLst>
</file>

<file path=ppt/tags/tag18.xml><?xml version="1.0" encoding="utf-8"?>
<p:tagLst xmlns:a="http://schemas.openxmlformats.org/drawingml/2006/main" xmlns:r="http://schemas.openxmlformats.org/officeDocument/2006/relationships" xmlns:p="http://schemas.openxmlformats.org/presentationml/2006/main">
  <p:tag name="AS_UNIQUEID" val="7923"/>
</p:tagLst>
</file>

<file path=ppt/tags/tag19.xml><?xml version="1.0" encoding="utf-8"?>
<p:tagLst xmlns:a="http://schemas.openxmlformats.org/drawingml/2006/main" xmlns:r="http://schemas.openxmlformats.org/officeDocument/2006/relationships" xmlns:p="http://schemas.openxmlformats.org/presentationml/2006/main">
  <p:tag name="AS_UNIQUEID" val="7930"/>
</p:tagLst>
</file>

<file path=ppt/tags/tag2.xml><?xml version="1.0" encoding="utf-8"?>
<p:tagLst xmlns:a="http://schemas.openxmlformats.org/drawingml/2006/main" xmlns:r="http://schemas.openxmlformats.org/officeDocument/2006/relationships" xmlns:p="http://schemas.openxmlformats.org/presentationml/2006/main">
  <p:tag name="AS_UNIQUEID" val="7930"/>
</p:tagLst>
</file>

<file path=ppt/tags/tag20.xml><?xml version="1.0" encoding="utf-8"?>
<p:tagLst xmlns:a="http://schemas.openxmlformats.org/drawingml/2006/main" xmlns:r="http://schemas.openxmlformats.org/officeDocument/2006/relationships" xmlns:p="http://schemas.openxmlformats.org/presentationml/2006/main">
  <p:tag name="AS_UNIQUEID" val="7934"/>
</p:tagLst>
</file>

<file path=ppt/tags/tag21.xml><?xml version="1.0" encoding="utf-8"?>
<p:tagLst xmlns:a="http://schemas.openxmlformats.org/drawingml/2006/main" xmlns:r="http://schemas.openxmlformats.org/officeDocument/2006/relationships" xmlns:p="http://schemas.openxmlformats.org/presentationml/2006/main">
  <p:tag name="AS_UNIQUEID" val="7935"/>
</p:tagLst>
</file>

<file path=ppt/tags/tag22.xml><?xml version="1.0" encoding="utf-8"?>
<p:tagLst xmlns:a="http://schemas.openxmlformats.org/drawingml/2006/main" xmlns:r="http://schemas.openxmlformats.org/officeDocument/2006/relationships" xmlns:p="http://schemas.openxmlformats.org/presentationml/2006/main">
  <p:tag name="AS_UNIQUEID" val="7936"/>
</p:tagLst>
</file>

<file path=ppt/tags/tag23.xml><?xml version="1.0" encoding="utf-8"?>
<p:tagLst xmlns:a="http://schemas.openxmlformats.org/drawingml/2006/main" xmlns:r="http://schemas.openxmlformats.org/officeDocument/2006/relationships" xmlns:p="http://schemas.openxmlformats.org/presentationml/2006/main">
  <p:tag name="AS_UNIQUEID" val="7917"/>
</p:tagLst>
</file>

<file path=ppt/tags/tag24.xml><?xml version="1.0" encoding="utf-8"?>
<p:tagLst xmlns:a="http://schemas.openxmlformats.org/drawingml/2006/main" xmlns:r="http://schemas.openxmlformats.org/officeDocument/2006/relationships" xmlns:p="http://schemas.openxmlformats.org/presentationml/2006/main">
  <p:tag name="AS_UNIQUEID" val="7918"/>
</p:tagLst>
</file>

<file path=ppt/tags/tag25.xml><?xml version="1.0" encoding="utf-8"?>
<p:tagLst xmlns:a="http://schemas.openxmlformats.org/drawingml/2006/main" xmlns:r="http://schemas.openxmlformats.org/officeDocument/2006/relationships" xmlns:p="http://schemas.openxmlformats.org/presentationml/2006/main">
  <p:tag name="AS_UNIQUEID" val="7922"/>
</p:tagLst>
</file>

<file path=ppt/tags/tag26.xml><?xml version="1.0" encoding="utf-8"?>
<p:tagLst xmlns:a="http://schemas.openxmlformats.org/drawingml/2006/main" xmlns:r="http://schemas.openxmlformats.org/officeDocument/2006/relationships" xmlns:p="http://schemas.openxmlformats.org/presentationml/2006/main">
  <p:tag name="AS_UNIQUEID" val="7923"/>
</p:tagLst>
</file>

<file path=ppt/tags/tag3.xml><?xml version="1.0" encoding="utf-8"?>
<p:tagLst xmlns:a="http://schemas.openxmlformats.org/drawingml/2006/main" xmlns:r="http://schemas.openxmlformats.org/officeDocument/2006/relationships" xmlns:p="http://schemas.openxmlformats.org/presentationml/2006/main">
  <p:tag name="AS_UNIQUEID" val="7934"/>
</p:tagLst>
</file>

<file path=ppt/tags/tag4.xml><?xml version="1.0" encoding="utf-8"?>
<p:tagLst xmlns:a="http://schemas.openxmlformats.org/drawingml/2006/main" xmlns:r="http://schemas.openxmlformats.org/officeDocument/2006/relationships" xmlns:p="http://schemas.openxmlformats.org/presentationml/2006/main">
  <p:tag name="AS_UNIQUEID" val="7935"/>
</p:tagLst>
</file>

<file path=ppt/tags/tag5.xml><?xml version="1.0" encoding="utf-8"?>
<p:tagLst xmlns:a="http://schemas.openxmlformats.org/drawingml/2006/main" xmlns:r="http://schemas.openxmlformats.org/officeDocument/2006/relationships" xmlns:p="http://schemas.openxmlformats.org/presentationml/2006/main">
  <p:tag name="AS_UNIQUEID" val="7936"/>
</p:tagLst>
</file>

<file path=ppt/tags/tag6.xml><?xml version="1.0" encoding="utf-8"?>
<p:tagLst xmlns:a="http://schemas.openxmlformats.org/drawingml/2006/main" xmlns:r="http://schemas.openxmlformats.org/officeDocument/2006/relationships" xmlns:p="http://schemas.openxmlformats.org/presentationml/2006/main">
  <p:tag name="AS_UNIQUEID" val="7917"/>
</p:tagLst>
</file>

<file path=ppt/tags/tag7.xml><?xml version="1.0" encoding="utf-8"?>
<p:tagLst xmlns:a="http://schemas.openxmlformats.org/drawingml/2006/main" xmlns:r="http://schemas.openxmlformats.org/officeDocument/2006/relationships" xmlns:p="http://schemas.openxmlformats.org/presentationml/2006/main">
  <p:tag name="AS_UNIQUEID" val="7918"/>
</p:tagLst>
</file>

<file path=ppt/tags/tag8.xml><?xml version="1.0" encoding="utf-8"?>
<p:tagLst xmlns:a="http://schemas.openxmlformats.org/drawingml/2006/main" xmlns:r="http://schemas.openxmlformats.org/officeDocument/2006/relationships" xmlns:p="http://schemas.openxmlformats.org/presentationml/2006/main">
  <p:tag name="AS_UNIQUEID" val="7922"/>
</p:tagLst>
</file>

<file path=ppt/tags/tag9.xml><?xml version="1.0" encoding="utf-8"?>
<p:tagLst xmlns:a="http://schemas.openxmlformats.org/drawingml/2006/main" xmlns:r="http://schemas.openxmlformats.org/officeDocument/2006/relationships" xmlns:p="http://schemas.openxmlformats.org/presentationml/2006/main">
  <p:tag name="AS_UNIQUEID" val="7923"/>
</p:tagLst>
</file>

<file path=ppt/theme/theme1.xml><?xml version="1.0" encoding="utf-8"?>
<a:theme xmlns:a="http://schemas.openxmlformats.org/drawingml/2006/main" name="2_MH - Blue">
  <a:themeElements>
    <a:clrScheme name="Custom 61">
      <a:dk1>
        <a:srgbClr val="000000"/>
      </a:dk1>
      <a:lt1>
        <a:srgbClr val="FFFFFF"/>
      </a:lt1>
      <a:dk2>
        <a:srgbClr val="6C7379"/>
      </a:dk2>
      <a:lt2>
        <a:srgbClr val="F9FAF9"/>
      </a:lt2>
      <a:accent1>
        <a:srgbClr val="F6A900"/>
      </a:accent1>
      <a:accent2>
        <a:srgbClr val="B13737"/>
      </a:accent2>
      <a:accent3>
        <a:srgbClr val="18637E"/>
      </a:accent3>
      <a:accent4>
        <a:srgbClr val="3579AC"/>
      </a:accent4>
      <a:accent5>
        <a:srgbClr val="23A0A4"/>
      </a:accent5>
      <a:accent6>
        <a:srgbClr val="4C7389"/>
      </a:accent6>
      <a:hlink>
        <a:srgbClr val="23A0A4"/>
      </a:hlink>
      <a:folHlink>
        <a:srgbClr val="4C7389"/>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solidFill>
          <a:schemeClr val="bg1"/>
        </a:solidFill>
        <a:ln w="9525">
          <a:solidFill>
            <a:schemeClr val="tx1"/>
          </a:solidFill>
        </a:ln>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indent="0" algn="ctr">
          <a:buNone/>
          <a:defRPr sz="16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9525" cap="flat">
          <a:solidFill>
            <a:schemeClr val="tx1"/>
          </a:solidFill>
          <a:miter lim="800000"/>
          <a:tailEnd type="none" w="med" len="lg"/>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36000" tIns="36000" rIns="36000" bIns="36000" rtlCol="0">
        <a:spAutoFit/>
      </a:bodyPr>
      <a:lstStyle>
        <a:defPPr marL="0" indent="0">
          <a:buNone/>
          <a:defRPr sz="1600" dirty="0" smtClean="0"/>
        </a:defPPr>
      </a:lstStyle>
    </a:txDef>
  </a:objectDefaults>
  <a:extraClrSchemeLst/>
  <a:extLst>
    <a:ext uri="{05A4C25C-085E-4340-85A3-A5531E510DB2}">
      <thm15:themeFamily xmlns:thm15="http://schemas.microsoft.com/office/thememl/2012/main" name="Memorial Hermann_16.9.potx" id="{74B112D7-1596-44FD-B79F-01571BD373FB}" vid="{C99773FE-E9A0-4103-B0E0-2BCC23E1432A}"/>
    </a:ext>
  </a:extLst>
</a:theme>
</file>

<file path=ppt/theme/theme2.xml><?xml version="1.0" encoding="utf-8"?>
<a:theme xmlns:a="http://schemas.openxmlformats.org/drawingml/2006/main" name="MH - Blue">
  <a:themeElements>
    <a:clrScheme name="Custom 61">
      <a:dk1>
        <a:srgbClr val="000000"/>
      </a:dk1>
      <a:lt1>
        <a:srgbClr val="FFFFFF"/>
      </a:lt1>
      <a:dk2>
        <a:srgbClr val="6C7379"/>
      </a:dk2>
      <a:lt2>
        <a:srgbClr val="F9FAF9"/>
      </a:lt2>
      <a:accent1>
        <a:srgbClr val="F6A900"/>
      </a:accent1>
      <a:accent2>
        <a:srgbClr val="B13737"/>
      </a:accent2>
      <a:accent3>
        <a:srgbClr val="18637E"/>
      </a:accent3>
      <a:accent4>
        <a:srgbClr val="3579AC"/>
      </a:accent4>
      <a:accent5>
        <a:srgbClr val="23A0A4"/>
      </a:accent5>
      <a:accent6>
        <a:srgbClr val="4C7389"/>
      </a:accent6>
      <a:hlink>
        <a:srgbClr val="23A0A4"/>
      </a:hlink>
      <a:folHlink>
        <a:srgbClr val="4C7389"/>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solidFill>
          <a:schemeClr val="bg1"/>
        </a:solidFill>
        <a:ln w="9525">
          <a:solidFill>
            <a:schemeClr val="tx1"/>
          </a:solidFill>
        </a:ln>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indent="0" algn="ctr">
          <a:buNone/>
          <a:defRPr sz="16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9525" cap="flat">
          <a:solidFill>
            <a:schemeClr val="tx1"/>
          </a:solidFill>
          <a:miter lim="800000"/>
          <a:tailEnd type="none" w="med" len="lg"/>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36000" tIns="36000" rIns="36000" bIns="36000" rtlCol="0">
        <a:spAutoFit/>
      </a:bodyPr>
      <a:lstStyle>
        <a:defPPr marL="0" indent="0">
          <a:buNone/>
          <a:defRPr sz="1600" dirty="0" smtClean="0"/>
        </a:defPPr>
      </a:lstStyle>
    </a:txDef>
  </a:objectDefaults>
  <a:extraClrSchemeLst/>
  <a:extLst>
    <a:ext uri="{05A4C25C-085E-4340-85A3-A5531E510DB2}">
      <thm15:themeFamily xmlns:thm15="http://schemas.microsoft.com/office/thememl/2012/main" name="Memorial Hermann_16.9.potx" id="{74B112D7-1596-44FD-B79F-01571BD373FB}" vid="{C99773FE-E9A0-4103-B0E0-2BCC23E1432A}"/>
    </a:ext>
  </a:extLst>
</a:theme>
</file>

<file path=ppt/theme/theme3.xml><?xml version="1.0" encoding="utf-8"?>
<a:theme xmlns:a="http://schemas.openxmlformats.org/drawingml/2006/main" name="3_MH - Blue">
  <a:themeElements>
    <a:clrScheme name="Custom 61">
      <a:dk1>
        <a:srgbClr val="000000"/>
      </a:dk1>
      <a:lt1>
        <a:srgbClr val="FFFFFF"/>
      </a:lt1>
      <a:dk2>
        <a:srgbClr val="6C7379"/>
      </a:dk2>
      <a:lt2>
        <a:srgbClr val="F9FAF9"/>
      </a:lt2>
      <a:accent1>
        <a:srgbClr val="F6A900"/>
      </a:accent1>
      <a:accent2>
        <a:srgbClr val="B13737"/>
      </a:accent2>
      <a:accent3>
        <a:srgbClr val="18637E"/>
      </a:accent3>
      <a:accent4>
        <a:srgbClr val="3579AC"/>
      </a:accent4>
      <a:accent5>
        <a:srgbClr val="23A0A4"/>
      </a:accent5>
      <a:accent6>
        <a:srgbClr val="4C7389"/>
      </a:accent6>
      <a:hlink>
        <a:srgbClr val="23A0A4"/>
      </a:hlink>
      <a:folHlink>
        <a:srgbClr val="4C7389"/>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solidFill>
          <a:schemeClr val="bg1"/>
        </a:solidFill>
        <a:ln w="9525">
          <a:solidFill>
            <a:schemeClr val="tx1"/>
          </a:solidFill>
        </a:ln>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indent="0" algn="ctr">
          <a:buNone/>
          <a:defRPr sz="16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9525" cap="flat">
          <a:solidFill>
            <a:schemeClr val="tx1"/>
          </a:solidFill>
          <a:miter lim="800000"/>
          <a:tailEnd type="none" w="med" len="lg"/>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36000" tIns="36000" rIns="36000" bIns="36000" rtlCol="0">
        <a:spAutoFit/>
      </a:bodyPr>
      <a:lstStyle>
        <a:defPPr marL="0" indent="0">
          <a:buNone/>
          <a:defRPr sz="1600" dirty="0" smtClean="0"/>
        </a:defPPr>
      </a:lstStyle>
    </a:txDef>
  </a:objectDefaults>
  <a:extraClrSchemeLst/>
  <a:extLst>
    <a:ext uri="{05A4C25C-085E-4340-85A3-A5531E510DB2}">
      <thm15:themeFamily xmlns:thm15="http://schemas.microsoft.com/office/thememl/2012/main" name="Memorial Hermann_16.9.potx" id="{74B112D7-1596-44FD-B79F-01571BD373FB}" vid="{C99773FE-E9A0-4103-B0E0-2BCC23E1432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10646</TotalTime>
  <Words>1725</Words>
  <Application>Microsoft Office PowerPoint</Application>
  <PresentationFormat>Widescreen</PresentationFormat>
  <Paragraphs>410</Paragraphs>
  <Slides>53</Slides>
  <Notes>18</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53</vt:i4>
      </vt:variant>
    </vt:vector>
  </HeadingPairs>
  <TitlesOfParts>
    <vt:vector size="65" baseType="lpstr">
      <vt:lpstr>Arial</vt:lpstr>
      <vt:lpstr>Calibri</vt:lpstr>
      <vt:lpstr>Franklin Gothic Book</vt:lpstr>
      <vt:lpstr>Franklin Gothic Medium</vt:lpstr>
      <vt:lpstr>Impact</vt:lpstr>
      <vt:lpstr>Leelawadee UI Semilight</vt:lpstr>
      <vt:lpstr>Lucida Console</vt:lpstr>
      <vt:lpstr>Source Sans Pro Light</vt:lpstr>
      <vt:lpstr>Times New Roman</vt:lpstr>
      <vt:lpstr>2_MH - Blue</vt:lpstr>
      <vt:lpstr>MH - Blue</vt:lpstr>
      <vt:lpstr>3_MH - Blue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MHHS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Preston, Shayla</dc:creator>
  <cp:lastModifiedBy>Rieke, Mark</cp:lastModifiedBy>
  <cp:revision>179</cp:revision>
  <dcterms:created xsi:type="dcterms:W3CDTF">2022-01-25T19:35:11Z</dcterms:created>
  <dcterms:modified xsi:type="dcterms:W3CDTF">2022-07-02T15:48:58Z</dcterms:modified>
</cp:coreProperties>
</file>